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4" r:id="rId4"/>
    <p:sldId id="265" r:id="rId5"/>
    <p:sldId id="257" r:id="rId6"/>
    <p:sldId id="259" r:id="rId7"/>
    <p:sldId id="258" r:id="rId8"/>
    <p:sldId id="260" r:id="rId9"/>
    <p:sldId id="274" r:id="rId10"/>
    <p:sldId id="261" r:id="rId11"/>
    <p:sldId id="262" r:id="rId12"/>
    <p:sldId id="266" r:id="rId13"/>
    <p:sldId id="263" r:id="rId14"/>
    <p:sldId id="267" r:id="rId15"/>
    <p:sldId id="268" r:id="rId16"/>
    <p:sldId id="269" r:id="rId17"/>
    <p:sldId id="272" r:id="rId18"/>
    <p:sldId id="273" r:id="rId19"/>
    <p:sldId id="279" r:id="rId20"/>
    <p:sldId id="278" r:id="rId21"/>
    <p:sldId id="280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BEE44-30CD-4918-A93D-B02B8A9BF5A2}" type="doc">
      <dgm:prSet loTypeId="urn:microsoft.com/office/officeart/2005/8/layout/radial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F8FAE2-BAEF-4D62-916A-7341C11DC335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00FF"/>
              </a:solidFill>
            </a:rPr>
            <a:t>Виды занятий </a:t>
          </a:r>
          <a:endParaRPr lang="ru-RU" sz="4000" b="1" dirty="0">
            <a:solidFill>
              <a:srgbClr val="0000FF"/>
            </a:solidFill>
          </a:endParaRPr>
        </a:p>
      </dgm:t>
    </dgm:pt>
    <dgm:pt modelId="{78072F38-449A-4E9E-BB4B-826790A21F76}" type="parTrans" cxnId="{EE4FC053-0660-475F-B7C0-6256BEF4695B}">
      <dgm:prSet/>
      <dgm:spPr/>
      <dgm:t>
        <a:bodyPr/>
        <a:lstStyle/>
        <a:p>
          <a:endParaRPr lang="ru-RU"/>
        </a:p>
      </dgm:t>
    </dgm:pt>
    <dgm:pt modelId="{66099EB0-9BA8-4AFA-A889-379F772FCBA9}" type="sibTrans" cxnId="{EE4FC053-0660-475F-B7C0-6256BEF4695B}">
      <dgm:prSet/>
      <dgm:spPr/>
      <dgm:t>
        <a:bodyPr/>
        <a:lstStyle/>
        <a:p>
          <a:endParaRPr lang="ru-RU"/>
        </a:p>
      </dgm:t>
    </dgm:pt>
    <dgm:pt modelId="{6A7F19D5-5999-4A07-B098-03F0870ECDFD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000FF"/>
              </a:solidFill>
            </a:rPr>
            <a:t>индивидуальные</a:t>
          </a:r>
          <a:endParaRPr lang="ru-RU" sz="2400" b="0" dirty="0">
            <a:solidFill>
              <a:srgbClr val="0000FF"/>
            </a:solidFill>
          </a:endParaRPr>
        </a:p>
      </dgm:t>
    </dgm:pt>
    <dgm:pt modelId="{F2FC35B7-45DA-471D-A129-28843C79CA4C}" type="parTrans" cxnId="{96F28E38-43B6-4A0D-86B4-B4BEC2CC630F}">
      <dgm:prSet/>
      <dgm:spPr/>
      <dgm:t>
        <a:bodyPr/>
        <a:lstStyle/>
        <a:p>
          <a:endParaRPr lang="ru-RU"/>
        </a:p>
      </dgm:t>
    </dgm:pt>
    <dgm:pt modelId="{AAD56A3F-66CF-48C9-AB9B-FABBAAC4BA5B}" type="sibTrans" cxnId="{96F28E38-43B6-4A0D-86B4-B4BEC2CC630F}">
      <dgm:prSet/>
      <dgm:spPr/>
      <dgm:t>
        <a:bodyPr/>
        <a:lstStyle/>
        <a:p>
          <a:endParaRPr lang="ru-RU"/>
        </a:p>
      </dgm:t>
    </dgm:pt>
    <dgm:pt modelId="{EFBDF479-973F-4BFD-972E-FFEBC859A424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00FF"/>
              </a:solidFill>
            </a:rPr>
            <a:t>по подгруппам </a:t>
          </a:r>
          <a:endParaRPr lang="ru-RU" sz="2400" dirty="0">
            <a:solidFill>
              <a:srgbClr val="0000FF"/>
            </a:solidFill>
          </a:endParaRPr>
        </a:p>
      </dgm:t>
    </dgm:pt>
    <dgm:pt modelId="{7CAE04A7-A266-4180-8D7F-B05AC8669853}" type="parTrans" cxnId="{E16F5D25-51BF-4D91-8278-1A0B304AA1D5}">
      <dgm:prSet/>
      <dgm:spPr/>
      <dgm:t>
        <a:bodyPr/>
        <a:lstStyle/>
        <a:p>
          <a:endParaRPr lang="ru-RU"/>
        </a:p>
      </dgm:t>
    </dgm:pt>
    <dgm:pt modelId="{3A2D0FC8-C2D3-44C1-A793-650D7A2B9E53}" type="sibTrans" cxnId="{E16F5D25-51BF-4D91-8278-1A0B304AA1D5}">
      <dgm:prSet/>
      <dgm:spPr/>
      <dgm:t>
        <a:bodyPr/>
        <a:lstStyle/>
        <a:p>
          <a:endParaRPr lang="ru-RU"/>
        </a:p>
      </dgm:t>
    </dgm:pt>
    <dgm:pt modelId="{E1A3A417-470E-4CCF-B444-9428D2F08BC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00FF"/>
              </a:solidFill>
            </a:rPr>
            <a:t>фронтальные</a:t>
          </a:r>
          <a:endParaRPr lang="ru-RU" sz="2400" dirty="0">
            <a:solidFill>
              <a:srgbClr val="0000FF"/>
            </a:solidFill>
          </a:endParaRPr>
        </a:p>
      </dgm:t>
    </dgm:pt>
    <dgm:pt modelId="{3C1A4D28-B6E2-4821-8B47-E3C5A8867553}" type="parTrans" cxnId="{F47EBFBF-63C5-4ADD-B9E8-A9830FA621AC}">
      <dgm:prSet/>
      <dgm:spPr/>
      <dgm:t>
        <a:bodyPr/>
        <a:lstStyle/>
        <a:p>
          <a:endParaRPr lang="ru-RU"/>
        </a:p>
      </dgm:t>
    </dgm:pt>
    <dgm:pt modelId="{5A6F3476-8183-4D90-9B42-D72121FC8327}" type="sibTrans" cxnId="{F47EBFBF-63C5-4ADD-B9E8-A9830FA621AC}">
      <dgm:prSet/>
      <dgm:spPr/>
      <dgm:t>
        <a:bodyPr/>
        <a:lstStyle/>
        <a:p>
          <a:endParaRPr lang="ru-RU"/>
        </a:p>
      </dgm:t>
    </dgm:pt>
    <dgm:pt modelId="{1EAE587D-6F54-4783-B14E-BB938F8705AC}" type="pres">
      <dgm:prSet presAssocID="{C45BEE44-30CD-4918-A93D-B02B8A9BF5A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CA1E12-A53B-4F79-907A-19029732540A}" type="pres">
      <dgm:prSet presAssocID="{C45BEE44-30CD-4918-A93D-B02B8A9BF5A2}" presName="radial" presStyleCnt="0">
        <dgm:presLayoutVars>
          <dgm:animLvl val="ctr"/>
        </dgm:presLayoutVars>
      </dgm:prSet>
      <dgm:spPr/>
    </dgm:pt>
    <dgm:pt modelId="{455BFCA1-5615-4CE2-A483-C7A43812BA2B}" type="pres">
      <dgm:prSet presAssocID="{A6F8FAE2-BAEF-4D62-916A-7341C11DC335}" presName="centerShape" presStyleLbl="vennNode1" presStyleIdx="0" presStyleCnt="4" custScaleY="89569"/>
      <dgm:spPr/>
      <dgm:t>
        <a:bodyPr/>
        <a:lstStyle/>
        <a:p>
          <a:endParaRPr lang="ru-RU"/>
        </a:p>
      </dgm:t>
    </dgm:pt>
    <dgm:pt modelId="{445B8553-5CAC-4BEF-A8D0-B139C9D6D100}" type="pres">
      <dgm:prSet presAssocID="{6A7F19D5-5999-4A07-B098-03F0870ECDFD}" presName="node" presStyleLbl="vennNode1" presStyleIdx="1" presStyleCnt="4" custScaleX="170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FE579-CA6D-419E-90B1-6A3DE98B66B5}" type="pres">
      <dgm:prSet presAssocID="{EFBDF479-973F-4BFD-972E-FFEBC859A424}" presName="node" presStyleLbl="vennNode1" presStyleIdx="2" presStyleCnt="4" custScaleX="158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C7E83-310B-494E-BF60-C6DB3835FABF}" type="pres">
      <dgm:prSet presAssocID="{E1A3A417-470E-4CCF-B444-9428D2F08BCF}" presName="node" presStyleLbl="vennNode1" presStyleIdx="3" presStyleCnt="4" custScaleX="159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6F5D25-51BF-4D91-8278-1A0B304AA1D5}" srcId="{A6F8FAE2-BAEF-4D62-916A-7341C11DC335}" destId="{EFBDF479-973F-4BFD-972E-FFEBC859A424}" srcOrd="1" destOrd="0" parTransId="{7CAE04A7-A266-4180-8D7F-B05AC8669853}" sibTransId="{3A2D0FC8-C2D3-44C1-A793-650D7A2B9E53}"/>
    <dgm:cxn modelId="{FA6E34E7-5D50-4540-A06B-5D3DB6DE425C}" type="presOf" srcId="{EFBDF479-973F-4BFD-972E-FFEBC859A424}" destId="{723FE579-CA6D-419E-90B1-6A3DE98B66B5}" srcOrd="0" destOrd="0" presId="urn:microsoft.com/office/officeart/2005/8/layout/radial3"/>
    <dgm:cxn modelId="{D5BE0FA3-FE22-4B65-A791-A31BC7622337}" type="presOf" srcId="{6A7F19D5-5999-4A07-B098-03F0870ECDFD}" destId="{445B8553-5CAC-4BEF-A8D0-B139C9D6D100}" srcOrd="0" destOrd="0" presId="urn:microsoft.com/office/officeart/2005/8/layout/radial3"/>
    <dgm:cxn modelId="{E3BFD160-9439-405C-A317-9E7139358577}" type="presOf" srcId="{E1A3A417-470E-4CCF-B444-9428D2F08BCF}" destId="{F5EC7E83-310B-494E-BF60-C6DB3835FABF}" srcOrd="0" destOrd="0" presId="urn:microsoft.com/office/officeart/2005/8/layout/radial3"/>
    <dgm:cxn modelId="{96F28E38-43B6-4A0D-86B4-B4BEC2CC630F}" srcId="{A6F8FAE2-BAEF-4D62-916A-7341C11DC335}" destId="{6A7F19D5-5999-4A07-B098-03F0870ECDFD}" srcOrd="0" destOrd="0" parTransId="{F2FC35B7-45DA-471D-A129-28843C79CA4C}" sibTransId="{AAD56A3F-66CF-48C9-AB9B-FABBAAC4BA5B}"/>
    <dgm:cxn modelId="{5446FFF2-7E44-4444-BA59-7442460EB36C}" type="presOf" srcId="{A6F8FAE2-BAEF-4D62-916A-7341C11DC335}" destId="{455BFCA1-5615-4CE2-A483-C7A43812BA2B}" srcOrd="0" destOrd="0" presId="urn:microsoft.com/office/officeart/2005/8/layout/radial3"/>
    <dgm:cxn modelId="{EE4FC053-0660-475F-B7C0-6256BEF4695B}" srcId="{C45BEE44-30CD-4918-A93D-B02B8A9BF5A2}" destId="{A6F8FAE2-BAEF-4D62-916A-7341C11DC335}" srcOrd="0" destOrd="0" parTransId="{78072F38-449A-4E9E-BB4B-826790A21F76}" sibTransId="{66099EB0-9BA8-4AFA-A889-379F772FCBA9}"/>
    <dgm:cxn modelId="{AB8152B9-314F-4201-8310-3C7103AB5B62}" type="presOf" srcId="{C45BEE44-30CD-4918-A93D-B02B8A9BF5A2}" destId="{1EAE587D-6F54-4783-B14E-BB938F8705AC}" srcOrd="0" destOrd="0" presId="urn:microsoft.com/office/officeart/2005/8/layout/radial3"/>
    <dgm:cxn modelId="{F47EBFBF-63C5-4ADD-B9E8-A9830FA621AC}" srcId="{A6F8FAE2-BAEF-4D62-916A-7341C11DC335}" destId="{E1A3A417-470E-4CCF-B444-9428D2F08BCF}" srcOrd="2" destOrd="0" parTransId="{3C1A4D28-B6E2-4821-8B47-E3C5A8867553}" sibTransId="{5A6F3476-8183-4D90-9B42-D72121FC8327}"/>
    <dgm:cxn modelId="{A333EC8C-50D4-4690-9327-11C26E3E7C4A}" type="presParOf" srcId="{1EAE587D-6F54-4783-B14E-BB938F8705AC}" destId="{46CA1E12-A53B-4F79-907A-19029732540A}" srcOrd="0" destOrd="0" presId="urn:microsoft.com/office/officeart/2005/8/layout/radial3"/>
    <dgm:cxn modelId="{3E0A751B-F0C6-414E-9F90-F361DE356EAF}" type="presParOf" srcId="{46CA1E12-A53B-4F79-907A-19029732540A}" destId="{455BFCA1-5615-4CE2-A483-C7A43812BA2B}" srcOrd="0" destOrd="0" presId="urn:microsoft.com/office/officeart/2005/8/layout/radial3"/>
    <dgm:cxn modelId="{6FA0B34B-E673-4A56-A698-49AFF6887152}" type="presParOf" srcId="{46CA1E12-A53B-4F79-907A-19029732540A}" destId="{445B8553-5CAC-4BEF-A8D0-B139C9D6D100}" srcOrd="1" destOrd="0" presId="urn:microsoft.com/office/officeart/2005/8/layout/radial3"/>
    <dgm:cxn modelId="{26424CC0-D5EE-401D-BB37-11371035ED9F}" type="presParOf" srcId="{46CA1E12-A53B-4F79-907A-19029732540A}" destId="{723FE579-CA6D-419E-90B1-6A3DE98B66B5}" srcOrd="2" destOrd="0" presId="urn:microsoft.com/office/officeart/2005/8/layout/radial3"/>
    <dgm:cxn modelId="{0092E2F9-7DA0-4675-AD79-1F6A0EBB37E3}" type="presParOf" srcId="{46CA1E12-A53B-4F79-907A-19029732540A}" destId="{F5EC7E83-310B-494E-BF60-C6DB3835FABF}" srcOrd="3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92D4C-EA85-4926-9CF9-14A59E2B4679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E494B19-568D-4863-B58C-396762AD60D8}">
      <dgm:prSet phldrT="[Текст]"/>
      <dgm:spPr/>
      <dgm:t>
        <a:bodyPr/>
        <a:lstStyle/>
        <a:p>
          <a:r>
            <a:rPr lang="ru-RU" b="1" smtClean="0">
              <a:solidFill>
                <a:srgbClr val="FF0066"/>
              </a:solidFill>
            </a:rPr>
            <a:t>типовые</a:t>
          </a:r>
          <a:r>
            <a:rPr lang="ru-RU" b="1" smtClean="0"/>
            <a:t> </a:t>
          </a:r>
          <a:endParaRPr lang="ru-RU" b="1" dirty="0"/>
        </a:p>
      </dgm:t>
    </dgm:pt>
    <dgm:pt modelId="{FA7D71B0-8958-4558-81D6-745476563838}" type="parTrans" cxnId="{AD56F40E-7979-4171-9F0E-0AD9F93CE551}">
      <dgm:prSet/>
      <dgm:spPr/>
      <dgm:t>
        <a:bodyPr/>
        <a:lstStyle/>
        <a:p>
          <a:endParaRPr lang="ru-RU"/>
        </a:p>
      </dgm:t>
    </dgm:pt>
    <dgm:pt modelId="{4533E056-BF84-4EC3-B31C-FEE1D37F1A78}" type="sibTrans" cxnId="{AD56F40E-7979-4171-9F0E-0AD9F93CE551}">
      <dgm:prSet/>
      <dgm:spPr/>
      <dgm:t>
        <a:bodyPr/>
        <a:lstStyle/>
        <a:p>
          <a:endParaRPr lang="ru-RU"/>
        </a:p>
      </dgm:t>
    </dgm:pt>
    <dgm:pt modelId="{1B79E761-0203-4497-A0BE-89B898582F8F}">
      <dgm:prSet phldrT="[Текст]"/>
      <dgm:spPr/>
      <dgm:t>
        <a:bodyPr/>
        <a:lstStyle/>
        <a:p>
          <a:r>
            <a:rPr lang="ru-RU" b="1" smtClean="0">
              <a:solidFill>
                <a:srgbClr val="FF0066"/>
              </a:solidFill>
            </a:rPr>
            <a:t>доминантные</a:t>
          </a:r>
          <a:endParaRPr lang="ru-RU" b="1" dirty="0">
            <a:solidFill>
              <a:srgbClr val="FF0066"/>
            </a:solidFill>
          </a:endParaRPr>
        </a:p>
      </dgm:t>
    </dgm:pt>
    <dgm:pt modelId="{7E1C1B5C-9815-4D0A-A87E-C7E3CEF5B050}" type="parTrans" cxnId="{E6ED9BED-124B-4B1D-B6F5-D92F29EC7B46}">
      <dgm:prSet/>
      <dgm:spPr/>
      <dgm:t>
        <a:bodyPr/>
        <a:lstStyle/>
        <a:p>
          <a:endParaRPr lang="ru-RU"/>
        </a:p>
      </dgm:t>
    </dgm:pt>
    <dgm:pt modelId="{0B698FF8-145A-4AC2-B94C-F897BD17B555}" type="sibTrans" cxnId="{E6ED9BED-124B-4B1D-B6F5-D92F29EC7B46}">
      <dgm:prSet/>
      <dgm:spPr/>
      <dgm:t>
        <a:bodyPr/>
        <a:lstStyle/>
        <a:p>
          <a:endParaRPr lang="ru-RU"/>
        </a:p>
      </dgm:t>
    </dgm:pt>
    <dgm:pt modelId="{3834AB69-692A-4586-9303-1E33111F523D}">
      <dgm:prSet phldrT="[Текст]"/>
      <dgm:spPr/>
      <dgm:t>
        <a:bodyPr/>
        <a:lstStyle/>
        <a:p>
          <a:r>
            <a:rPr lang="ru-RU" b="1" smtClean="0">
              <a:solidFill>
                <a:srgbClr val="FF0066"/>
              </a:solidFill>
            </a:rPr>
            <a:t>тематические</a:t>
          </a:r>
          <a:endParaRPr lang="ru-RU" b="1" dirty="0">
            <a:solidFill>
              <a:srgbClr val="FF0066"/>
            </a:solidFill>
          </a:endParaRPr>
        </a:p>
      </dgm:t>
    </dgm:pt>
    <dgm:pt modelId="{C97AD4BD-8311-4DF8-8EDA-331926B8AD3C}" type="parTrans" cxnId="{7CE447B3-91D0-4983-871D-0050690D6D0C}">
      <dgm:prSet/>
      <dgm:spPr/>
      <dgm:t>
        <a:bodyPr/>
        <a:lstStyle/>
        <a:p>
          <a:endParaRPr lang="ru-RU"/>
        </a:p>
      </dgm:t>
    </dgm:pt>
    <dgm:pt modelId="{6B782EA5-2387-417A-8C6C-9CAEF8558654}" type="sibTrans" cxnId="{7CE447B3-91D0-4983-871D-0050690D6D0C}">
      <dgm:prSet/>
      <dgm:spPr/>
      <dgm:t>
        <a:bodyPr/>
        <a:lstStyle/>
        <a:p>
          <a:endParaRPr lang="ru-RU"/>
        </a:p>
      </dgm:t>
    </dgm:pt>
    <dgm:pt modelId="{C8F265BD-D930-448C-9C51-CA72A27997DB}">
      <dgm:prSet phldrT="[Текст]"/>
      <dgm:spPr/>
      <dgm:t>
        <a:bodyPr/>
        <a:lstStyle/>
        <a:p>
          <a:r>
            <a:rPr lang="ru-RU" b="1" smtClean="0">
              <a:solidFill>
                <a:srgbClr val="FF0066"/>
              </a:solidFill>
            </a:rPr>
            <a:t>комплексные</a:t>
          </a:r>
          <a:endParaRPr lang="ru-RU" b="1" dirty="0">
            <a:solidFill>
              <a:srgbClr val="FF0066"/>
            </a:solidFill>
          </a:endParaRPr>
        </a:p>
      </dgm:t>
    </dgm:pt>
    <dgm:pt modelId="{A95E1086-6548-46BF-9D78-E29779BC4638}" type="parTrans" cxnId="{0E35CD63-4879-4D6C-B120-A7C3A8A3FA57}">
      <dgm:prSet/>
      <dgm:spPr/>
      <dgm:t>
        <a:bodyPr/>
        <a:lstStyle/>
        <a:p>
          <a:endParaRPr lang="ru-RU"/>
        </a:p>
      </dgm:t>
    </dgm:pt>
    <dgm:pt modelId="{28524052-5B3F-40EE-BDE5-DD0D105404B7}" type="sibTrans" cxnId="{0E35CD63-4879-4D6C-B120-A7C3A8A3FA57}">
      <dgm:prSet/>
      <dgm:spPr/>
      <dgm:t>
        <a:bodyPr/>
        <a:lstStyle/>
        <a:p>
          <a:endParaRPr lang="ru-RU"/>
        </a:p>
      </dgm:t>
    </dgm:pt>
    <dgm:pt modelId="{C409E4AB-5953-4E2D-99AB-7C8E320154A3}">
      <dgm:prSet phldrT="[Текст]"/>
      <dgm:spPr/>
      <dgm:t>
        <a:bodyPr/>
        <a:lstStyle/>
        <a:p>
          <a:r>
            <a:rPr lang="ru-RU" b="1" smtClean="0">
              <a:solidFill>
                <a:srgbClr val="FF0066"/>
              </a:solidFill>
            </a:rPr>
            <a:t>интегрированные</a:t>
          </a:r>
          <a:endParaRPr lang="ru-RU" b="1" dirty="0">
            <a:solidFill>
              <a:srgbClr val="FF0066"/>
            </a:solidFill>
          </a:endParaRPr>
        </a:p>
      </dgm:t>
    </dgm:pt>
    <dgm:pt modelId="{3295E446-2136-4EFF-B969-ACB00DCA5374}" type="parTrans" cxnId="{E295659C-6DD6-47CB-A38F-F9FD9B7F5255}">
      <dgm:prSet/>
      <dgm:spPr/>
      <dgm:t>
        <a:bodyPr/>
        <a:lstStyle/>
        <a:p>
          <a:endParaRPr lang="ru-RU"/>
        </a:p>
      </dgm:t>
    </dgm:pt>
    <dgm:pt modelId="{CB78ED3C-0BA8-41BA-A804-74A13D61DACD}" type="sibTrans" cxnId="{E295659C-6DD6-47CB-A38F-F9FD9B7F5255}">
      <dgm:prSet/>
      <dgm:spPr/>
      <dgm:t>
        <a:bodyPr/>
        <a:lstStyle/>
        <a:p>
          <a:endParaRPr lang="ru-RU"/>
        </a:p>
      </dgm:t>
    </dgm:pt>
    <dgm:pt modelId="{2BE17162-5122-4EE9-B51C-D84DE6F5553E}" type="pres">
      <dgm:prSet presAssocID="{CE692D4C-EA85-4926-9CF9-14A59E2B46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ECD553-5481-415D-BBC4-EC12AA71CA66}" type="pres">
      <dgm:prSet presAssocID="{1E494B19-568D-4863-B58C-396762AD60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DC7D2-A412-4C0C-9ADD-38CA9E1CE492}" type="pres">
      <dgm:prSet presAssocID="{4533E056-BF84-4EC3-B31C-FEE1D37F1A78}" presName="sibTrans" presStyleCnt="0"/>
      <dgm:spPr/>
    </dgm:pt>
    <dgm:pt modelId="{13F10802-9629-4978-B942-6A2502787591}" type="pres">
      <dgm:prSet presAssocID="{1B79E761-0203-4497-A0BE-89B898582F8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ED934-8FF3-4DDC-A358-48FF3ABCE1A3}" type="pres">
      <dgm:prSet presAssocID="{0B698FF8-145A-4AC2-B94C-F897BD17B555}" presName="sibTrans" presStyleCnt="0"/>
      <dgm:spPr/>
    </dgm:pt>
    <dgm:pt modelId="{766BE368-7BA9-4702-9156-41CF20188140}" type="pres">
      <dgm:prSet presAssocID="{3834AB69-692A-4586-9303-1E33111F523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49030-7CF2-458A-AD1A-0CF9C8033945}" type="pres">
      <dgm:prSet presAssocID="{6B782EA5-2387-417A-8C6C-9CAEF8558654}" presName="sibTrans" presStyleCnt="0"/>
      <dgm:spPr/>
    </dgm:pt>
    <dgm:pt modelId="{C5CB9D38-B109-42B1-AE3C-30E634C74773}" type="pres">
      <dgm:prSet presAssocID="{C8F265BD-D930-448C-9C51-CA72A27997D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CA41D-0ABB-44AA-AFC8-C9F184D5BAC8}" type="pres">
      <dgm:prSet presAssocID="{28524052-5B3F-40EE-BDE5-DD0D105404B7}" presName="sibTrans" presStyleCnt="0"/>
      <dgm:spPr/>
    </dgm:pt>
    <dgm:pt modelId="{2193E9CC-39FC-4E34-AD81-683B652AF3E1}" type="pres">
      <dgm:prSet presAssocID="{C409E4AB-5953-4E2D-99AB-7C8E320154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DFAFE3-C020-4BC8-8871-968FD63367FC}" type="presOf" srcId="{C409E4AB-5953-4E2D-99AB-7C8E320154A3}" destId="{2193E9CC-39FC-4E34-AD81-683B652AF3E1}" srcOrd="0" destOrd="0" presId="urn:microsoft.com/office/officeart/2005/8/layout/default"/>
    <dgm:cxn modelId="{0A763E18-90EF-4575-832F-F8076D5CEDC6}" type="presOf" srcId="{CE692D4C-EA85-4926-9CF9-14A59E2B4679}" destId="{2BE17162-5122-4EE9-B51C-D84DE6F5553E}" srcOrd="0" destOrd="0" presId="urn:microsoft.com/office/officeart/2005/8/layout/default"/>
    <dgm:cxn modelId="{AD56F40E-7979-4171-9F0E-0AD9F93CE551}" srcId="{CE692D4C-EA85-4926-9CF9-14A59E2B4679}" destId="{1E494B19-568D-4863-B58C-396762AD60D8}" srcOrd="0" destOrd="0" parTransId="{FA7D71B0-8958-4558-81D6-745476563838}" sibTransId="{4533E056-BF84-4EC3-B31C-FEE1D37F1A78}"/>
    <dgm:cxn modelId="{0E35CD63-4879-4D6C-B120-A7C3A8A3FA57}" srcId="{CE692D4C-EA85-4926-9CF9-14A59E2B4679}" destId="{C8F265BD-D930-448C-9C51-CA72A27997DB}" srcOrd="3" destOrd="0" parTransId="{A95E1086-6548-46BF-9D78-E29779BC4638}" sibTransId="{28524052-5B3F-40EE-BDE5-DD0D105404B7}"/>
    <dgm:cxn modelId="{E6ED9BED-124B-4B1D-B6F5-D92F29EC7B46}" srcId="{CE692D4C-EA85-4926-9CF9-14A59E2B4679}" destId="{1B79E761-0203-4497-A0BE-89B898582F8F}" srcOrd="1" destOrd="0" parTransId="{7E1C1B5C-9815-4D0A-A87E-C7E3CEF5B050}" sibTransId="{0B698FF8-145A-4AC2-B94C-F897BD17B555}"/>
    <dgm:cxn modelId="{62275F0F-30BB-4B15-B2DE-BC63715CA40E}" type="presOf" srcId="{C8F265BD-D930-448C-9C51-CA72A27997DB}" destId="{C5CB9D38-B109-42B1-AE3C-30E634C74773}" srcOrd="0" destOrd="0" presId="urn:microsoft.com/office/officeart/2005/8/layout/default"/>
    <dgm:cxn modelId="{E295659C-6DD6-47CB-A38F-F9FD9B7F5255}" srcId="{CE692D4C-EA85-4926-9CF9-14A59E2B4679}" destId="{C409E4AB-5953-4E2D-99AB-7C8E320154A3}" srcOrd="4" destOrd="0" parTransId="{3295E446-2136-4EFF-B969-ACB00DCA5374}" sibTransId="{CB78ED3C-0BA8-41BA-A804-74A13D61DACD}"/>
    <dgm:cxn modelId="{A2B5ECA1-24C1-4AF3-B670-E708F0C44B99}" type="presOf" srcId="{3834AB69-692A-4586-9303-1E33111F523D}" destId="{766BE368-7BA9-4702-9156-41CF20188140}" srcOrd="0" destOrd="0" presId="urn:microsoft.com/office/officeart/2005/8/layout/default"/>
    <dgm:cxn modelId="{7CE447B3-91D0-4983-871D-0050690D6D0C}" srcId="{CE692D4C-EA85-4926-9CF9-14A59E2B4679}" destId="{3834AB69-692A-4586-9303-1E33111F523D}" srcOrd="2" destOrd="0" parTransId="{C97AD4BD-8311-4DF8-8EDA-331926B8AD3C}" sibTransId="{6B782EA5-2387-417A-8C6C-9CAEF8558654}"/>
    <dgm:cxn modelId="{9A450D37-F85F-43CA-9145-8B73F51D3B74}" type="presOf" srcId="{1B79E761-0203-4497-A0BE-89B898582F8F}" destId="{13F10802-9629-4978-B942-6A2502787591}" srcOrd="0" destOrd="0" presId="urn:microsoft.com/office/officeart/2005/8/layout/default"/>
    <dgm:cxn modelId="{CC308AB1-27AA-4E77-B2E6-E4B2B65F0DE7}" type="presOf" srcId="{1E494B19-568D-4863-B58C-396762AD60D8}" destId="{8CECD553-5481-415D-BBC4-EC12AA71CA66}" srcOrd="0" destOrd="0" presId="urn:microsoft.com/office/officeart/2005/8/layout/default"/>
    <dgm:cxn modelId="{0B5D2CFB-92CD-4749-87E8-76308711ED7F}" type="presParOf" srcId="{2BE17162-5122-4EE9-B51C-D84DE6F5553E}" destId="{8CECD553-5481-415D-BBC4-EC12AA71CA66}" srcOrd="0" destOrd="0" presId="urn:microsoft.com/office/officeart/2005/8/layout/default"/>
    <dgm:cxn modelId="{9ADB646E-5687-4C6E-A6D8-1E758536477A}" type="presParOf" srcId="{2BE17162-5122-4EE9-B51C-D84DE6F5553E}" destId="{718DC7D2-A412-4C0C-9ADD-38CA9E1CE492}" srcOrd="1" destOrd="0" presId="urn:microsoft.com/office/officeart/2005/8/layout/default"/>
    <dgm:cxn modelId="{CB87C67B-3F40-4665-8B75-A436CA41250E}" type="presParOf" srcId="{2BE17162-5122-4EE9-B51C-D84DE6F5553E}" destId="{13F10802-9629-4978-B942-6A2502787591}" srcOrd="2" destOrd="0" presId="urn:microsoft.com/office/officeart/2005/8/layout/default"/>
    <dgm:cxn modelId="{0102BBE6-CF43-40AA-9FD8-B1153E22271C}" type="presParOf" srcId="{2BE17162-5122-4EE9-B51C-D84DE6F5553E}" destId="{BB5ED934-8FF3-4DDC-A358-48FF3ABCE1A3}" srcOrd="3" destOrd="0" presId="urn:microsoft.com/office/officeart/2005/8/layout/default"/>
    <dgm:cxn modelId="{81FC2A6B-57FB-41D9-AAD6-90EDCC610228}" type="presParOf" srcId="{2BE17162-5122-4EE9-B51C-D84DE6F5553E}" destId="{766BE368-7BA9-4702-9156-41CF20188140}" srcOrd="4" destOrd="0" presId="urn:microsoft.com/office/officeart/2005/8/layout/default"/>
    <dgm:cxn modelId="{BD767E96-6FA1-4D54-9210-10604B62FEFA}" type="presParOf" srcId="{2BE17162-5122-4EE9-B51C-D84DE6F5553E}" destId="{9B849030-7CF2-458A-AD1A-0CF9C8033945}" srcOrd="5" destOrd="0" presId="urn:microsoft.com/office/officeart/2005/8/layout/default"/>
    <dgm:cxn modelId="{890D171C-2124-455B-A7B8-A7565FD24A6B}" type="presParOf" srcId="{2BE17162-5122-4EE9-B51C-D84DE6F5553E}" destId="{C5CB9D38-B109-42B1-AE3C-30E634C74773}" srcOrd="6" destOrd="0" presId="urn:microsoft.com/office/officeart/2005/8/layout/default"/>
    <dgm:cxn modelId="{98C2C48C-8C1F-43B0-A200-0794D6FD105D}" type="presParOf" srcId="{2BE17162-5122-4EE9-B51C-D84DE6F5553E}" destId="{718CA41D-0ABB-44AA-AFC8-C9F184D5BAC8}" srcOrd="7" destOrd="0" presId="urn:microsoft.com/office/officeart/2005/8/layout/default"/>
    <dgm:cxn modelId="{05FA27E0-E02C-445D-92CB-F93D5A2986F3}" type="presParOf" srcId="{2BE17162-5122-4EE9-B51C-D84DE6F5553E}" destId="{2193E9CC-39FC-4E34-AD81-683B652AF3E1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C1F4-017E-4DEF-B5A4-8FD71ECAD5F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B5EF-E573-49C3-8B84-71AA17BB5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C1F4-017E-4DEF-B5A4-8FD71ECAD5F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B5EF-E573-49C3-8B84-71AA17BB5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C1F4-017E-4DEF-B5A4-8FD71ECAD5F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B5EF-E573-49C3-8B84-71AA17BB5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C1F4-017E-4DEF-B5A4-8FD71ECAD5F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B5EF-E573-49C3-8B84-71AA17BB5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C1F4-017E-4DEF-B5A4-8FD71ECAD5F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B5EF-E573-49C3-8B84-71AA17BB5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C1F4-017E-4DEF-B5A4-8FD71ECAD5F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B5EF-E573-49C3-8B84-71AA17BB5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C1F4-017E-4DEF-B5A4-8FD71ECAD5F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B5EF-E573-49C3-8B84-71AA17BB5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C1F4-017E-4DEF-B5A4-8FD71ECAD5F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B5EF-E573-49C3-8B84-71AA17BB5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C1F4-017E-4DEF-B5A4-8FD71ECAD5F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B5EF-E573-49C3-8B84-71AA17BB5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C1F4-017E-4DEF-B5A4-8FD71ECAD5F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B5EF-E573-49C3-8B84-71AA17BB5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C1F4-017E-4DEF-B5A4-8FD71ECAD5F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B5EF-E573-49C3-8B84-71AA17BB5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AC1F4-017E-4DEF-B5A4-8FD71ECAD5F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EB5EF-E573-49C3-8B84-71AA17BB5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2428891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Использование</a:t>
            </a:r>
            <a:br>
              <a:rPr lang="ru-RU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здоровье сберегающих</a:t>
            </a:r>
            <a:br>
              <a:rPr lang="ru-RU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технологий </a:t>
            </a:r>
            <a:br>
              <a:rPr lang="ru-RU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на музыкальных занятиях</a:t>
            </a:r>
            <a:br>
              <a:rPr lang="ru-RU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_1ba94_659ffa18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857496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0000FF"/>
                </a:solidFill>
              </a:rPr>
              <a:t>Дыхательная гимнастика.</a:t>
            </a:r>
            <a:r>
              <a:rPr lang="ru-RU" sz="3200" dirty="0">
                <a:solidFill>
                  <a:srgbClr val="0000FF"/>
                </a:solidFill>
              </a:rPr>
              <a:t/>
            </a:r>
            <a:br>
              <a:rPr lang="ru-RU" sz="3200" dirty="0">
                <a:solidFill>
                  <a:srgbClr val="0000FF"/>
                </a:solidFill>
              </a:rPr>
            </a:b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0000FF"/>
                </a:solidFill>
              </a:rPr>
              <a:t>Подуем на плечо.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Подуем на плечо…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Подуем на другое,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Нас солнце горячо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Пекло дневной порой…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Подуем на живот,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Как трубка станет рот…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Ну, а теперь на облака…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И остановимся пока.</a:t>
            </a:r>
          </a:p>
          <a:p>
            <a:pPr>
              <a:buNone/>
            </a:pPr>
            <a:endParaRPr lang="ru-RU" sz="2000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ru-RU" sz="2000" b="1" dirty="0">
              <a:solidFill>
                <a:srgbClr val="FF0066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u="sng" dirty="0" smtClean="0">
              <a:solidFill>
                <a:srgbClr val="0000FF"/>
              </a:solidFill>
            </a:endParaRPr>
          </a:p>
          <a:p>
            <a:pPr algn="ctr">
              <a:buNone/>
            </a:pPr>
            <a:endParaRPr lang="ru-RU" sz="2400" b="1" u="sng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sz="2400" b="1" u="sng" dirty="0" smtClean="0">
                <a:solidFill>
                  <a:srgbClr val="0000FF"/>
                </a:solidFill>
              </a:rPr>
              <a:t>Аромат.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Руки вверх подними,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Аромат цветка вдохни…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Руки вниз опусти,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«Фи» тихонько протяни.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rgbClr val="0000FF"/>
                </a:solidFill>
              </a:rPr>
              <a:t>Подсолнух.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Посадили зернышко,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Вырастили солнышко.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Это солнышко сорвем,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Много зерен соберем.</a:t>
            </a:r>
            <a:endParaRPr lang="ru-RU" sz="2000" b="1" dirty="0">
              <a:solidFill>
                <a:srgbClr val="FF0066"/>
              </a:solidFill>
            </a:endParaRPr>
          </a:p>
        </p:txBody>
      </p:sp>
      <p:pic>
        <p:nvPicPr>
          <p:cNvPr id="5123" name="Picture 3" descr="C:\Documents and Settings\Admin\Мои документы\Мои рисунки\с днем дошкольного работника\73075429_d43c233e6c3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357694"/>
            <a:ext cx="2133600" cy="2133600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Мои документы\Мои рисунки\картинки\94566a6d86b2cb909454d4440b714d7d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290"/>
            <a:ext cx="2400000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Артикуляционная гимнастика</a:t>
            </a:r>
            <a:r>
              <a:rPr lang="ru-RU" sz="3200" b="1" dirty="0" smtClean="0">
                <a:solidFill>
                  <a:srgbClr val="0000FF"/>
                </a:solidFill>
              </a:rPr>
              <a:t>. </a:t>
            </a:r>
            <a:r>
              <a:rPr lang="ru-RU" sz="3200" dirty="0">
                <a:solidFill>
                  <a:srgbClr val="0000FF"/>
                </a:solidFill>
              </a:rPr>
              <a:t/>
            </a:r>
            <a:br>
              <a:rPr lang="ru-RU" sz="3200" dirty="0">
                <a:solidFill>
                  <a:srgbClr val="0000FF"/>
                </a:solidFill>
              </a:rPr>
            </a:b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600" b="1" u="sng" dirty="0" smtClean="0">
                <a:solidFill>
                  <a:srgbClr val="0000FF"/>
                </a:solidFill>
              </a:rPr>
              <a:t>Зернышко</a:t>
            </a:r>
          </a:p>
          <a:p>
            <a:pPr>
              <a:spcBef>
                <a:spcPts val="0"/>
              </a:spcBef>
              <a:buNone/>
            </a:pPr>
            <a:endParaRPr lang="ru-RU" sz="2600" b="1" u="sng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 </a:t>
            </a:r>
            <a:r>
              <a:rPr lang="ru-RU" sz="2000" b="1" i="1" dirty="0" smtClean="0">
                <a:solidFill>
                  <a:srgbClr val="FF0066"/>
                </a:solidFill>
              </a:rPr>
              <a:t>(зубы сомкнуты, дети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FF0066"/>
                </a:solidFill>
              </a:rPr>
              <a:t>поочередно «прокалывают»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FF0066"/>
                </a:solidFill>
              </a:rPr>
              <a:t>левую и правую щеку)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Ты не клюй меня, дружок,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Голосистый петушок.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В землю талую уйду,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К  солнцу колоском взойду.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В нем тогда таких, как я,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Будет целая семья.</a:t>
            </a:r>
            <a:endParaRPr lang="ru-RU" sz="2000" b="1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19749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600" b="1" u="sng" dirty="0" err="1" smtClean="0">
                <a:solidFill>
                  <a:srgbClr val="0000FF"/>
                </a:solidFill>
              </a:rPr>
              <a:t>Мойдодыр</a:t>
            </a:r>
            <a:r>
              <a:rPr lang="ru-RU" sz="2600" b="1" u="sng" dirty="0" smtClean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ru-RU" sz="2600" b="1" u="sng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FF0066"/>
                </a:solidFill>
              </a:rPr>
              <a:t>(дети языкам, как зубной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FF0066"/>
                </a:solidFill>
              </a:rPr>
              <a:t>щеткой, активно  «чистят»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FF0066"/>
                </a:solidFill>
              </a:rPr>
              <a:t>зубы)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Чистить зубы, чистить зубы,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И снаружи и внутри…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Не болели чтоб они.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Игра-превращение.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Свои губы прямо к ушкам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Растяну я, как лягушка…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А теперь слоненок я –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Хоботок есть у меня…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А сейчас я дудочка,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err="1" smtClean="0">
                <a:solidFill>
                  <a:srgbClr val="FF0066"/>
                </a:solidFill>
              </a:rPr>
              <a:t>Дудочка-подудочка</a:t>
            </a:r>
            <a:r>
              <a:rPr lang="ru-RU" sz="2000" b="1" dirty="0" smtClean="0">
                <a:solidFill>
                  <a:srgbClr val="FF0066"/>
                </a:solidFill>
              </a:rPr>
              <a:t>…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Мне понравилось играть,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err="1" smtClean="0">
                <a:solidFill>
                  <a:srgbClr val="FF0066"/>
                </a:solidFill>
              </a:rPr>
              <a:t>Повторю-ка</a:t>
            </a:r>
            <a:r>
              <a:rPr lang="ru-RU" sz="2000" b="1" dirty="0" smtClean="0">
                <a:solidFill>
                  <a:srgbClr val="FF0066"/>
                </a:solidFill>
              </a:rPr>
              <a:t> все опять!</a:t>
            </a:r>
            <a:endParaRPr lang="ru-RU" sz="2000" b="1" dirty="0">
              <a:solidFill>
                <a:srgbClr val="FF0066"/>
              </a:solidFill>
            </a:endParaRPr>
          </a:p>
        </p:txBody>
      </p:sp>
      <p:pic>
        <p:nvPicPr>
          <p:cNvPr id="4098" name="Picture 2" descr="C:\Documents and Settings\Admin\Рабочий стол\животные и музыка\post-3-13175764914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143380"/>
            <a:ext cx="196683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Оздоровительные и </a:t>
            </a:r>
            <a:r>
              <a:rPr lang="ru-RU" sz="3200" b="1" dirty="0" err="1" smtClean="0">
                <a:solidFill>
                  <a:srgbClr val="0000FF"/>
                </a:solidFill>
              </a:rPr>
              <a:t>фонопедические</a:t>
            </a:r>
            <a:r>
              <a:rPr lang="ru-RU" sz="3200" b="1" dirty="0" smtClean="0">
                <a:solidFill>
                  <a:srgbClr val="0000FF"/>
                </a:solidFill>
              </a:rPr>
              <a:t> упражнения.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u="sng" dirty="0" smtClean="0">
                <a:solidFill>
                  <a:srgbClr val="0000FF"/>
                </a:solidFill>
              </a:rPr>
              <a:t>Динозаврик </a:t>
            </a:r>
            <a:endParaRPr lang="ru-RU" sz="3000" u="sng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FF0066"/>
                </a:solidFill>
              </a:rPr>
              <a:t>Четыре динозаврика, ура, ура, ура!</a:t>
            </a:r>
            <a:br>
              <a:rPr lang="ru-RU" sz="2400" dirty="0" smtClean="0">
                <a:solidFill>
                  <a:srgbClr val="FF0066"/>
                </a:solidFill>
              </a:rPr>
            </a:br>
            <a:r>
              <a:rPr lang="ru-RU" sz="2400" dirty="0" smtClean="0">
                <a:solidFill>
                  <a:srgbClr val="FF0066"/>
                </a:solidFill>
              </a:rPr>
              <a:t>Мы любим петь и танцевать, </a:t>
            </a:r>
            <a:r>
              <a:rPr lang="ru-RU" sz="2400" dirty="0" err="1" smtClean="0">
                <a:solidFill>
                  <a:srgbClr val="FF0066"/>
                </a:solidFill>
              </a:rPr>
              <a:t>тарам-па-ра-ра-ра</a:t>
            </a:r>
            <a:r>
              <a:rPr lang="ru-RU" sz="2400" dirty="0" smtClean="0">
                <a:solidFill>
                  <a:srgbClr val="FF0066"/>
                </a:solidFill>
              </a:rPr>
              <a:t>!</a:t>
            </a:r>
            <a:br>
              <a:rPr lang="ru-RU" sz="2400" dirty="0" smtClean="0">
                <a:solidFill>
                  <a:srgbClr val="FF0066"/>
                </a:solidFill>
              </a:rPr>
            </a:br>
            <a:r>
              <a:rPr lang="ru-RU" sz="2400" dirty="0" smtClean="0">
                <a:solidFill>
                  <a:srgbClr val="FF0066"/>
                </a:solidFill>
              </a:rPr>
              <a:t>Смешные мы, хорошие, мы любим пошалить!</a:t>
            </a:r>
            <a:br>
              <a:rPr lang="ru-RU" sz="2400" dirty="0" smtClean="0">
                <a:solidFill>
                  <a:srgbClr val="FF0066"/>
                </a:solidFill>
              </a:rPr>
            </a:br>
            <a:r>
              <a:rPr lang="ru-RU" sz="2400" dirty="0" smtClean="0">
                <a:solidFill>
                  <a:srgbClr val="FF0066"/>
                </a:solidFill>
              </a:rPr>
              <a:t>И мы все время заняты, нам некогда грустить!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rgbClr val="FF0066"/>
                </a:solidFill>
              </a:rPr>
              <a:t>Дети голосом "рисуют" динозаврика, используя последовательность: "</a:t>
            </a:r>
            <a:r>
              <a:rPr lang="ru-RU" sz="2400" i="1" dirty="0" err="1" smtClean="0">
                <a:solidFill>
                  <a:srgbClr val="FF0066"/>
                </a:solidFill>
              </a:rPr>
              <a:t>У-о-а-ы-и-скрип</a:t>
            </a:r>
            <a:r>
              <a:rPr lang="ru-RU" sz="2400" i="1" dirty="0" smtClean="0">
                <a:solidFill>
                  <a:srgbClr val="FF0066"/>
                </a:solidFill>
              </a:rPr>
              <a:t>!"</a:t>
            </a:r>
            <a:endParaRPr lang="ru-RU" sz="2400" dirty="0" smtClean="0">
              <a:solidFill>
                <a:srgbClr val="FF0066"/>
              </a:solidFill>
            </a:endParaRPr>
          </a:p>
          <a:p>
            <a:endParaRPr lang="ru-RU" dirty="0"/>
          </a:p>
        </p:txBody>
      </p:sp>
      <p:pic>
        <p:nvPicPr>
          <p:cNvPr id="5123" name="Picture 3" descr="C:\Documents and Settings\Admin\Рабочий стол\животные и музыка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143380"/>
            <a:ext cx="25368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Игровой массаж.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0000FF"/>
                </a:solidFill>
              </a:rPr>
              <a:t>У жирафа</a:t>
            </a:r>
            <a:r>
              <a:rPr lang="ru-RU" sz="2400" b="1" dirty="0" smtClean="0">
                <a:solidFill>
                  <a:srgbClr val="0000FF"/>
                </a:solidFill>
              </a:rPr>
              <a:t>. </a:t>
            </a:r>
          </a:p>
          <a:p>
            <a:pPr algn="ctr">
              <a:buNone/>
            </a:pPr>
            <a:endParaRPr lang="ru-RU" sz="2400" b="1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У жирафа пятна, пятна,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Пятна, пятнышки везде.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На лбу, в ушах, на шее, на локтях,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Есть на носах, на животах,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Коленях и носках.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У слонов есть складки, складки,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Складки, складочки везде.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На лбу, в ушах, на шее, на локтях,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Есть на носах, на животах,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Коленях и носках.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FF0066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FF0066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FF0066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У котяток шерстка, шерстка,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Шерстка, </a:t>
            </a:r>
            <a:r>
              <a:rPr lang="ru-RU" sz="2000" b="1" dirty="0" err="1" smtClean="0">
                <a:solidFill>
                  <a:srgbClr val="FF0066"/>
                </a:solidFill>
              </a:rPr>
              <a:t>шерточка</a:t>
            </a:r>
            <a:r>
              <a:rPr lang="ru-RU" sz="2000" b="1" dirty="0" smtClean="0">
                <a:solidFill>
                  <a:srgbClr val="FF0066"/>
                </a:solidFill>
              </a:rPr>
              <a:t> везде.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На лбу, в ушах, на шее, на локтях,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Есть на носах, на животах,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Коленях и носках.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А у зебры есть полоски,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Есть </a:t>
            </a:r>
            <a:r>
              <a:rPr lang="ru-RU" sz="2000" b="1" dirty="0" err="1" smtClean="0">
                <a:solidFill>
                  <a:srgbClr val="FF0066"/>
                </a:solidFill>
              </a:rPr>
              <a:t>полосочки</a:t>
            </a:r>
            <a:r>
              <a:rPr lang="ru-RU" sz="2000" b="1" dirty="0" smtClean="0">
                <a:solidFill>
                  <a:srgbClr val="FF0066"/>
                </a:solidFill>
              </a:rPr>
              <a:t> везде.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На лбу, в ушах, на шее, на локтях,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Есть на носах, на животах,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Коленях и носках.</a:t>
            </a:r>
            <a:endParaRPr lang="ru-RU" sz="2000" b="1" dirty="0">
              <a:solidFill>
                <a:srgbClr val="FF0066"/>
              </a:solidFill>
            </a:endParaRPr>
          </a:p>
        </p:txBody>
      </p:sp>
      <p:pic>
        <p:nvPicPr>
          <p:cNvPr id="6146" name="Picture 2" descr="C:\Documents and Settings\Admin\Рабочий стол\животные и музыка\29ad50a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1939319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357166"/>
            <a:ext cx="8705147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"В гости к бровкам мы пришли»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1-я точка: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ea typeface="Times New Roman" pitchFamily="18" charset="0"/>
                <a:cs typeface="Arial" pitchFamily="34" charset="0"/>
              </a:rPr>
              <a:t>"В гости к бровкам мы пришли, пальчиками их нашли"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2-я точка: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ea typeface="Times New Roman" pitchFamily="18" charset="0"/>
                <a:cs typeface="Arial" pitchFamily="34" charset="0"/>
              </a:rPr>
              <a:t>"Пальчиком нашли мосток, по нему мы скок-поскок"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3-я точка: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ea typeface="Times New Roman" pitchFamily="18" charset="0"/>
                <a:cs typeface="Arial" pitchFamily="34" charset="0"/>
              </a:rPr>
              <a:t>"Опустились чуть-чуть ниже и на пальчики подышим"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4-я точка: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ea typeface="Times New Roman" pitchFamily="18" charset="0"/>
                <a:cs typeface="Arial" pitchFamily="34" charset="0"/>
              </a:rPr>
              <a:t>"Вот мы к шейке прикоснулись и пошире улыбнулись"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5-я точка: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ea typeface="Times New Roman" pitchFamily="18" charset="0"/>
                <a:cs typeface="Arial" pitchFamily="34" charset="0"/>
              </a:rPr>
              <a:t>"Надо ушки растереть, чтобы больше не болеть"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6-я точка: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ea typeface="Times New Roman" pitchFamily="18" charset="0"/>
                <a:cs typeface="Arial" pitchFamily="34" charset="0"/>
              </a:rPr>
              <a:t>"Руки надо растереть, чтобы больше не болеть"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7-я точка: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ea typeface="Times New Roman" pitchFamily="18" charset="0"/>
                <a:cs typeface="Arial" pitchFamily="34" charset="0"/>
              </a:rPr>
              <a:t>"И про спинку не забыть, чтобы стройными нам быть«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Заканчивая массаж, дети говорят: Хотим мы быть веселыми, красивыми, здоровыми". Эти слова - своеобразная установка для них на весь день.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solidFill>
                <a:srgbClr val="0000FF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3074" name="Picture 2" descr="C:\Documents and Settings\Admin\Мои документы\Мои рисунки\Новая папка\ritmoplastika_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99822" y="4429132"/>
            <a:ext cx="216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Пальчиковые игры.</a:t>
            </a:r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b="1" u="sng" dirty="0" smtClean="0">
                <a:solidFill>
                  <a:srgbClr val="0000FF"/>
                </a:solidFill>
              </a:rPr>
              <a:t>«Кошка»</a:t>
            </a:r>
            <a:endParaRPr lang="ru-RU" sz="3800" u="sng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Посмотрели мы в окошко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(пальцами обеих рук делают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"окошко")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По дорожке ходит кошка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("бегают" указательным и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средним пальцами правой руки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по левой руке)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С такими усами! </a:t>
            </a:r>
            <a:r>
              <a:rPr lang="ru-RU" sz="3200" b="1" i="1" dirty="0" smtClean="0">
                <a:solidFill>
                  <a:srgbClr val="FF0066"/>
                </a:solidFill>
              </a:rPr>
              <a:t>(показывают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"длинные усы")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С такими глазами! </a:t>
            </a:r>
            <a:r>
              <a:rPr lang="ru-RU" sz="3200" b="1" i="1" dirty="0" smtClean="0">
                <a:solidFill>
                  <a:srgbClr val="FF0066"/>
                </a:solidFill>
              </a:rPr>
              <a:t>(показывают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"большие глаза")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Кошка песенку поет, </a:t>
            </a:r>
            <a:r>
              <a:rPr lang="ru-RU" sz="3200" b="1" i="1" dirty="0" smtClean="0">
                <a:solidFill>
                  <a:srgbClr val="FF0066"/>
                </a:solidFill>
              </a:rPr>
              <a:t>(хлопки в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ладоши)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Нас гулять скорей зовёт! </a:t>
            </a:r>
            <a:r>
              <a:rPr lang="ru-RU" sz="3200" b="1" i="1" dirty="0" smtClean="0">
                <a:solidFill>
                  <a:srgbClr val="FF0066"/>
                </a:solidFill>
              </a:rPr>
              <a:t>(зовут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правой рукой)</a:t>
            </a:r>
          </a:p>
          <a:p>
            <a:pPr>
              <a:buNone/>
            </a:pP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19749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b="1" u="sng" dirty="0" smtClean="0">
                <a:solidFill>
                  <a:srgbClr val="0000FF"/>
                </a:solidFill>
              </a:rPr>
              <a:t>«Мальчик-пальчик»</a:t>
            </a:r>
          </a:p>
          <a:p>
            <a:pPr algn="ctr">
              <a:buNone/>
            </a:pPr>
            <a:endParaRPr lang="ru-RU" sz="3800" b="1" u="sng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Мальчик-пальчик, где ты был?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(поглаживают большой палец)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Я на речке братьев мыл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(дети моют ручки)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С этим братцем в лес ходил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(поглаживают указательный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палец)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С этим братцем щи варил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(поглаживают средний палец)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С этим братцем кашу ел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(поглаживают безымянный палец)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С этим братцем песни пел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(поглаживают мизинчик)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pic>
        <p:nvPicPr>
          <p:cNvPr id="7170" name="Picture 2" descr="C:\Documents and Settings\Admin\Рабочий стол\животные и музыка\77635973_3831326_5cbc85984ca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98000"/>
            <a:ext cx="3480186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Речевые игры.</a:t>
            </a:r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100" b="1" u="sng" dirty="0" smtClean="0">
                <a:solidFill>
                  <a:srgbClr val="0000FF"/>
                </a:solidFill>
              </a:rPr>
              <a:t>«Дождь»</a:t>
            </a:r>
            <a:endParaRPr lang="ru-RU" sz="3100" u="sng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Дождь, дождь, дождь с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утра. </a:t>
            </a:r>
            <a:r>
              <a:rPr lang="ru-RU" b="1" i="1" dirty="0" smtClean="0">
                <a:solidFill>
                  <a:srgbClr val="FF0066"/>
                </a:solidFill>
              </a:rPr>
              <a:t>(хлопки чередуются со</a:t>
            </a:r>
          </a:p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66"/>
                </a:solidFill>
              </a:rPr>
              <a:t>шлепками по коленям)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Веселится детвора! </a:t>
            </a:r>
            <a:r>
              <a:rPr lang="ru-RU" b="1" i="1" dirty="0" smtClean="0">
                <a:solidFill>
                  <a:srgbClr val="FF0066"/>
                </a:solidFill>
              </a:rPr>
              <a:t>(легкие</a:t>
            </a:r>
          </a:p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66"/>
                </a:solidFill>
              </a:rPr>
              <a:t>прыжки на месте)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Шлёп по лужам, шлеп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шлеп. </a:t>
            </a:r>
            <a:r>
              <a:rPr lang="ru-RU" b="1" i="1" dirty="0" smtClean="0">
                <a:solidFill>
                  <a:srgbClr val="FF0066"/>
                </a:solidFill>
              </a:rPr>
              <a:t>(притопы)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Хлоп в ладоши, хлоп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хлоп. </a:t>
            </a:r>
            <a:r>
              <a:rPr lang="ru-RU" b="1" i="1" dirty="0" smtClean="0">
                <a:solidFill>
                  <a:srgbClr val="FF0066"/>
                </a:solidFill>
              </a:rPr>
              <a:t>(хлопки)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Дождик, нас не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поливай, </a:t>
            </a:r>
            <a:r>
              <a:rPr lang="ru-RU" b="1" i="1" dirty="0" smtClean="0">
                <a:solidFill>
                  <a:srgbClr val="FF0066"/>
                </a:solidFill>
              </a:rPr>
              <a:t>(грозят пальцем)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А скорее догоняй! </a:t>
            </a:r>
            <a:r>
              <a:rPr lang="ru-RU" b="1" i="1" dirty="0" smtClean="0">
                <a:solidFill>
                  <a:srgbClr val="FF0066"/>
                </a:solidFill>
              </a:rPr>
              <a:t>(убегают</a:t>
            </a:r>
          </a:p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66"/>
                </a:solidFill>
              </a:rPr>
              <a:t>от "дождика")</a:t>
            </a:r>
            <a:endParaRPr lang="ru-RU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19749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00FF"/>
                </a:solidFill>
              </a:rPr>
              <a:t>«Головами покиваем»</a:t>
            </a:r>
          </a:p>
          <a:p>
            <a:pPr>
              <a:buNone/>
            </a:pPr>
            <a:endParaRPr lang="ru-RU" b="1" u="sng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66"/>
                </a:solidFill>
              </a:rPr>
              <a:t>(движения выполняются по</a:t>
            </a:r>
          </a:p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66"/>
                </a:solidFill>
              </a:rPr>
              <a:t>тексту)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Головами закиваем,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Носиками  помотаем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И зубами постучим,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И немного помолчим.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Плечиками мы покрутим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И про ручки не забудем,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Пальчиками потрясем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И сначала все начнем.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Головами закиваем,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Носиками  помотаем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И зубами постучим,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66"/>
                </a:solidFill>
              </a:rPr>
              <a:t>И немного помолчим.</a:t>
            </a:r>
          </a:p>
          <a:p>
            <a:pPr>
              <a:buNone/>
            </a:pP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8195" name="Picture 3" descr="C:\Documents and Settings\Admin\Рабочий стол\животные и музыка\1254317187_pozitiv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5" y="4786321"/>
            <a:ext cx="2054919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/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err="1" smtClean="0">
                <a:solidFill>
                  <a:srgbClr val="0000FF"/>
                </a:solidFill>
              </a:rPr>
              <a:t>Сказкотерапия</a:t>
            </a:r>
            <a:r>
              <a:rPr lang="ru-RU" sz="3600" b="1" dirty="0" smtClean="0">
                <a:solidFill>
                  <a:srgbClr val="0000FF"/>
                </a:solidFill>
              </a:rPr>
              <a:t>. 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2700" b="1" dirty="0" smtClean="0">
                <a:solidFill>
                  <a:srgbClr val="0000FF"/>
                </a:solidFill>
              </a:rPr>
              <a:t>Музыка для встречи детей и </a:t>
            </a:r>
            <a:br>
              <a:rPr lang="ru-RU" sz="2700" b="1" dirty="0" smtClean="0">
                <a:solidFill>
                  <a:srgbClr val="0000FF"/>
                </a:solidFill>
              </a:rPr>
            </a:br>
            <a:r>
              <a:rPr lang="ru-RU" sz="2700" b="1" dirty="0" smtClean="0">
                <a:solidFill>
                  <a:srgbClr val="0000FF"/>
                </a:solidFill>
              </a:rPr>
              <a:t>их свободной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507209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u="sng" dirty="0" smtClean="0">
                <a:solidFill>
                  <a:srgbClr val="0000FF"/>
                </a:solidFill>
              </a:rPr>
              <a:t>Классика:</a:t>
            </a:r>
          </a:p>
          <a:p>
            <a:pPr algn="ctr">
              <a:buNone/>
            </a:pPr>
            <a:endParaRPr lang="ru-RU" sz="3800" b="1" u="sng" dirty="0" smtClean="0">
              <a:solidFill>
                <a:srgbClr val="0000FF"/>
              </a:solidFill>
            </a:endParaRPr>
          </a:p>
          <a:p>
            <a:pPr lvl="0"/>
            <a:r>
              <a:rPr lang="ru-RU" sz="3200" b="1" dirty="0" smtClean="0">
                <a:solidFill>
                  <a:srgbClr val="FF0066"/>
                </a:solidFill>
              </a:rPr>
              <a:t>И.С.Бах. "Прелюдия до мажор".</a:t>
            </a:r>
          </a:p>
          <a:p>
            <a:pPr lvl="0"/>
            <a:r>
              <a:rPr lang="ru-RU" sz="3200" b="1" dirty="0" smtClean="0">
                <a:solidFill>
                  <a:srgbClr val="FF0066"/>
                </a:solidFill>
              </a:rPr>
              <a:t>И.С.Бах. "Шутка".</a:t>
            </a:r>
          </a:p>
          <a:p>
            <a:pPr lvl="0"/>
            <a:r>
              <a:rPr lang="ru-RU" sz="3200" b="1" dirty="0" smtClean="0">
                <a:solidFill>
                  <a:srgbClr val="FF0066"/>
                </a:solidFill>
              </a:rPr>
              <a:t>И.Брамс. "Вальс".</a:t>
            </a:r>
          </a:p>
          <a:p>
            <a:pPr lvl="0"/>
            <a:r>
              <a:rPr lang="ru-RU" sz="3200" b="1" dirty="0" err="1" smtClean="0">
                <a:solidFill>
                  <a:srgbClr val="FF0066"/>
                </a:solidFill>
              </a:rPr>
              <a:t>А.Вивальди</a:t>
            </a:r>
            <a:r>
              <a:rPr lang="ru-RU" sz="3200" b="1" dirty="0" smtClean="0">
                <a:solidFill>
                  <a:srgbClr val="FF0066"/>
                </a:solidFill>
              </a:rPr>
              <a:t> "Времена года"</a:t>
            </a:r>
          </a:p>
          <a:p>
            <a:pPr lvl="0"/>
            <a:r>
              <a:rPr lang="ru-RU" sz="3200" b="1" dirty="0" err="1" smtClean="0">
                <a:solidFill>
                  <a:srgbClr val="FF0066"/>
                </a:solidFill>
              </a:rPr>
              <a:t>Й.Гайдн</a:t>
            </a:r>
            <a:r>
              <a:rPr lang="ru-RU" sz="3200" b="1" dirty="0" smtClean="0">
                <a:solidFill>
                  <a:srgbClr val="FF0066"/>
                </a:solidFill>
              </a:rPr>
              <a:t>. "Серенада"</a:t>
            </a:r>
          </a:p>
          <a:p>
            <a:pPr lvl="0"/>
            <a:r>
              <a:rPr lang="ru-RU" sz="3200" b="1" dirty="0" err="1" smtClean="0">
                <a:solidFill>
                  <a:srgbClr val="FF0066"/>
                </a:solidFill>
              </a:rPr>
              <a:t>Д.Кабалевский</a:t>
            </a:r>
            <a:r>
              <a:rPr lang="ru-RU" sz="3200" b="1" dirty="0" smtClean="0">
                <a:solidFill>
                  <a:srgbClr val="FF0066"/>
                </a:solidFill>
              </a:rPr>
              <a:t> "Клоуны"</a:t>
            </a:r>
          </a:p>
          <a:p>
            <a:pPr lvl="0"/>
            <a:r>
              <a:rPr lang="ru-RU" sz="3200" b="1" dirty="0" err="1" smtClean="0">
                <a:solidFill>
                  <a:srgbClr val="FF0066"/>
                </a:solidFill>
              </a:rPr>
              <a:t>Д.Кабалевский</a:t>
            </a:r>
            <a:r>
              <a:rPr lang="ru-RU" sz="3200" b="1" dirty="0" smtClean="0">
                <a:solidFill>
                  <a:srgbClr val="FF0066"/>
                </a:solidFill>
              </a:rPr>
              <a:t> "Петя и волк"</a:t>
            </a:r>
          </a:p>
          <a:p>
            <a:pPr lvl="0"/>
            <a:r>
              <a:rPr lang="ru-RU" sz="3200" b="1" dirty="0" smtClean="0">
                <a:solidFill>
                  <a:srgbClr val="FF0066"/>
                </a:solidFill>
              </a:rPr>
              <a:t>В.А.Моцарт "Маленькая ночная серенада"</a:t>
            </a:r>
          </a:p>
          <a:p>
            <a:pPr lvl="0"/>
            <a:r>
              <a:rPr lang="ru-RU" sz="3200" b="1" dirty="0" smtClean="0">
                <a:solidFill>
                  <a:srgbClr val="FF0066"/>
                </a:solidFill>
              </a:rPr>
              <a:t>В.А.Моцарт "Турецкое рондо"</a:t>
            </a:r>
          </a:p>
          <a:p>
            <a:pPr lvl="0"/>
            <a:r>
              <a:rPr lang="ru-RU" sz="3200" b="1" dirty="0" smtClean="0">
                <a:solidFill>
                  <a:srgbClr val="FF0066"/>
                </a:solidFill>
              </a:rPr>
              <a:t>И.Штраус "Полька "</a:t>
            </a:r>
            <a:r>
              <a:rPr lang="ru-RU" sz="3200" b="1" dirty="0" err="1" smtClean="0">
                <a:solidFill>
                  <a:srgbClr val="FF0066"/>
                </a:solidFill>
              </a:rPr>
              <a:t>Трик-трак</a:t>
            </a:r>
            <a:r>
              <a:rPr lang="ru-RU" sz="3200" b="1" dirty="0" smtClean="0">
                <a:solidFill>
                  <a:srgbClr val="FF0066"/>
                </a:solidFill>
              </a:rPr>
              <a:t>"</a:t>
            </a:r>
          </a:p>
          <a:p>
            <a:endParaRPr lang="ru-RU" sz="3200" b="1" dirty="0">
              <a:solidFill>
                <a:srgbClr val="FF0066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51435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u="sng" dirty="0" smtClean="0">
                <a:solidFill>
                  <a:srgbClr val="0000FF"/>
                </a:solidFill>
              </a:rPr>
              <a:t>Детские песни:</a:t>
            </a:r>
          </a:p>
          <a:p>
            <a:pPr algn="ctr">
              <a:buNone/>
            </a:pPr>
            <a:endParaRPr lang="ru-RU" sz="3800" b="1" u="sng" dirty="0" smtClean="0">
              <a:solidFill>
                <a:srgbClr val="0000FF"/>
              </a:solidFill>
            </a:endParaRPr>
          </a:p>
          <a:p>
            <a:pPr lvl="0"/>
            <a:r>
              <a:rPr lang="ru-RU" sz="3200" b="1" dirty="0" smtClean="0">
                <a:solidFill>
                  <a:srgbClr val="FF0066"/>
                </a:solidFill>
              </a:rPr>
              <a:t>"Антошка" </a:t>
            </a:r>
            <a:r>
              <a:rPr lang="ru-RU" sz="3200" b="1" dirty="0" err="1" smtClean="0">
                <a:solidFill>
                  <a:srgbClr val="FF0066"/>
                </a:solidFill>
              </a:rPr>
              <a:t>В.Шаинский</a:t>
            </a:r>
            <a:endParaRPr lang="ru-RU" sz="3200" b="1" dirty="0" smtClean="0">
              <a:solidFill>
                <a:srgbClr val="FF0066"/>
              </a:solidFill>
            </a:endParaRPr>
          </a:p>
          <a:p>
            <a:pPr lvl="0"/>
            <a:r>
              <a:rPr lang="ru-RU" sz="3200" b="1" dirty="0" smtClean="0">
                <a:solidFill>
                  <a:srgbClr val="FF0066"/>
                </a:solidFill>
              </a:rPr>
              <a:t>"</a:t>
            </a:r>
            <a:r>
              <a:rPr lang="ru-RU" sz="3200" b="1" dirty="0" err="1" smtClean="0">
                <a:solidFill>
                  <a:srgbClr val="FF0066"/>
                </a:solidFill>
              </a:rPr>
              <a:t>Бу-ра-ти-но</a:t>
            </a:r>
            <a:r>
              <a:rPr lang="ru-RU" sz="3200" b="1" dirty="0" smtClean="0">
                <a:solidFill>
                  <a:srgbClr val="FF0066"/>
                </a:solidFill>
              </a:rPr>
              <a:t>" </a:t>
            </a:r>
            <a:r>
              <a:rPr lang="ru-RU" sz="3200" b="1" dirty="0" err="1" smtClean="0">
                <a:solidFill>
                  <a:srgbClr val="FF0066"/>
                </a:solidFill>
              </a:rPr>
              <a:t>Ю.Энтин</a:t>
            </a:r>
            <a:endParaRPr lang="ru-RU" sz="3200" b="1" dirty="0" smtClean="0">
              <a:solidFill>
                <a:srgbClr val="FF0066"/>
              </a:solidFill>
            </a:endParaRPr>
          </a:p>
          <a:p>
            <a:pPr lvl="0"/>
            <a:r>
              <a:rPr lang="ru-RU" sz="3200" b="1" dirty="0" smtClean="0">
                <a:solidFill>
                  <a:srgbClr val="FF0066"/>
                </a:solidFill>
              </a:rPr>
              <a:t>"Будьте добры" А.Санин</a:t>
            </a:r>
          </a:p>
          <a:p>
            <a:pPr lvl="0"/>
            <a:r>
              <a:rPr lang="ru-RU" sz="3200" b="1" dirty="0" smtClean="0">
                <a:solidFill>
                  <a:srgbClr val="FF0066"/>
                </a:solidFill>
              </a:rPr>
              <a:t>"Веселые путешественники" </a:t>
            </a:r>
            <a:r>
              <a:rPr lang="ru-RU" sz="3200" b="1" dirty="0" err="1" smtClean="0">
                <a:solidFill>
                  <a:srgbClr val="FF0066"/>
                </a:solidFill>
              </a:rPr>
              <a:t>М.Старокадомский</a:t>
            </a:r>
            <a:endParaRPr lang="ru-RU" sz="3200" b="1" dirty="0" smtClean="0">
              <a:solidFill>
                <a:srgbClr val="FF0066"/>
              </a:solidFill>
            </a:endParaRPr>
          </a:p>
          <a:p>
            <a:pPr lvl="0"/>
            <a:r>
              <a:rPr lang="ru-RU" sz="3200" b="1" dirty="0" smtClean="0">
                <a:solidFill>
                  <a:srgbClr val="FF0066"/>
                </a:solidFill>
              </a:rPr>
              <a:t>"Все мы делим пополам" </a:t>
            </a:r>
            <a:r>
              <a:rPr lang="ru-RU" sz="3200" b="1" dirty="0" err="1" smtClean="0">
                <a:solidFill>
                  <a:srgbClr val="FF0066"/>
                </a:solidFill>
              </a:rPr>
              <a:t>В.Шаинский</a:t>
            </a:r>
            <a:endParaRPr lang="ru-RU" sz="3200" b="1" dirty="0" smtClean="0">
              <a:solidFill>
                <a:srgbClr val="FF0066"/>
              </a:solidFill>
            </a:endParaRPr>
          </a:p>
          <a:p>
            <a:pPr lvl="0"/>
            <a:r>
              <a:rPr lang="ru-RU" sz="3200" b="1" dirty="0" smtClean="0">
                <a:solidFill>
                  <a:srgbClr val="FF0066"/>
                </a:solidFill>
              </a:rPr>
              <a:t>"Да здравствует сюрприз" </a:t>
            </a:r>
            <a:r>
              <a:rPr lang="ru-RU" sz="3200" b="1" dirty="0" err="1" smtClean="0">
                <a:solidFill>
                  <a:srgbClr val="FF0066"/>
                </a:solidFill>
              </a:rPr>
              <a:t>Ю.Энтин</a:t>
            </a:r>
            <a:endParaRPr lang="ru-RU" sz="3200" b="1" dirty="0" smtClean="0">
              <a:solidFill>
                <a:srgbClr val="FF0066"/>
              </a:solidFill>
            </a:endParaRPr>
          </a:p>
          <a:p>
            <a:pPr lvl="0"/>
            <a:r>
              <a:rPr lang="ru-RU" sz="3200" b="1" dirty="0" smtClean="0">
                <a:solidFill>
                  <a:srgbClr val="FF0066"/>
                </a:solidFill>
              </a:rPr>
              <a:t>"Если добрый ты" Б.Савельев</a:t>
            </a:r>
          </a:p>
          <a:p>
            <a:pPr lvl="0"/>
            <a:r>
              <a:rPr lang="ru-RU" sz="3200" b="1" dirty="0" smtClean="0">
                <a:solidFill>
                  <a:srgbClr val="FF0066"/>
                </a:solidFill>
              </a:rPr>
              <a:t>"Лучики надежды и добра" Е.Войтенко</a:t>
            </a:r>
          </a:p>
          <a:p>
            <a:pPr lvl="0"/>
            <a:r>
              <a:rPr lang="ru-RU" sz="3200" b="1" dirty="0" smtClean="0">
                <a:solidFill>
                  <a:srgbClr val="FF0066"/>
                </a:solidFill>
              </a:rPr>
              <a:t>"Настоящий друг" Б.Савельев</a:t>
            </a:r>
          </a:p>
          <a:p>
            <a:pPr lvl="0"/>
            <a:r>
              <a:rPr lang="ru-RU" sz="3200" b="1" dirty="0" smtClean="0">
                <a:solidFill>
                  <a:srgbClr val="FF0066"/>
                </a:solidFill>
              </a:rPr>
              <a:t>"Песенка о волшебниках" Г.Гладков</a:t>
            </a:r>
          </a:p>
          <a:p>
            <a:endParaRPr lang="ru-RU" dirty="0"/>
          </a:p>
        </p:txBody>
      </p:sp>
      <p:pic>
        <p:nvPicPr>
          <p:cNvPr id="9218" name="Picture 2" descr="C:\Documents and Settings\Admin\Рабочий стол\животные и музыка\85239998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85728"/>
            <a:ext cx="171556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4036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400" b="1" u="sng" dirty="0" smtClean="0">
                <a:solidFill>
                  <a:srgbClr val="0000FF"/>
                </a:solidFill>
              </a:rPr>
              <a:t>Музыка для пробуждения после дневного сна</a:t>
            </a:r>
            <a:endParaRPr lang="ru-RU" sz="3400" u="sng" dirty="0" smtClean="0">
              <a:solidFill>
                <a:srgbClr val="0000FF"/>
              </a:solidFill>
            </a:endParaRPr>
          </a:p>
          <a:p>
            <a:pPr lvl="0"/>
            <a:r>
              <a:rPr lang="ru-RU" sz="2600" b="1" dirty="0" err="1" smtClean="0">
                <a:solidFill>
                  <a:srgbClr val="FF0066"/>
                </a:solidFill>
              </a:rPr>
              <a:t>Л.Боккерини</a:t>
            </a:r>
            <a:r>
              <a:rPr lang="ru-RU" sz="2600" b="1" dirty="0" smtClean="0">
                <a:solidFill>
                  <a:srgbClr val="FF0066"/>
                </a:solidFill>
              </a:rPr>
              <a:t> "Менуэт"</a:t>
            </a:r>
          </a:p>
          <a:p>
            <a:pPr lvl="0"/>
            <a:r>
              <a:rPr lang="ru-RU" sz="2600" b="1" dirty="0" smtClean="0">
                <a:solidFill>
                  <a:srgbClr val="FF0066"/>
                </a:solidFill>
              </a:rPr>
              <a:t>Э.Григ "Утро"</a:t>
            </a:r>
          </a:p>
          <a:p>
            <a:pPr lvl="0"/>
            <a:r>
              <a:rPr lang="ru-RU" sz="2600" b="1" dirty="0" smtClean="0">
                <a:solidFill>
                  <a:srgbClr val="FF0066"/>
                </a:solidFill>
              </a:rPr>
              <a:t>А.Дворжак "Славянский танец"</a:t>
            </a:r>
          </a:p>
          <a:p>
            <a:pPr lvl="0"/>
            <a:r>
              <a:rPr lang="ru-RU" sz="2600" b="1" dirty="0" smtClean="0">
                <a:solidFill>
                  <a:srgbClr val="FF0066"/>
                </a:solidFill>
              </a:rPr>
              <a:t>Лютневая музыка XVII века</a:t>
            </a:r>
          </a:p>
          <a:p>
            <a:pPr lvl="0"/>
            <a:r>
              <a:rPr lang="ru-RU" sz="2600" b="1" dirty="0" smtClean="0">
                <a:solidFill>
                  <a:srgbClr val="FF0066"/>
                </a:solidFill>
              </a:rPr>
              <a:t>Ф.Лист "Утешения"</a:t>
            </a:r>
          </a:p>
          <a:p>
            <a:pPr lvl="0"/>
            <a:r>
              <a:rPr lang="ru-RU" sz="2600" b="1" dirty="0" smtClean="0">
                <a:solidFill>
                  <a:srgbClr val="FF0066"/>
                </a:solidFill>
              </a:rPr>
              <a:t>Ф.Мендельсон "Песня без слов"</a:t>
            </a:r>
          </a:p>
          <a:p>
            <a:pPr lvl="0"/>
            <a:r>
              <a:rPr lang="ru-RU" sz="2600" b="1" dirty="0" smtClean="0">
                <a:solidFill>
                  <a:srgbClr val="FF0066"/>
                </a:solidFill>
              </a:rPr>
              <a:t>В.Моцарт "Сонаты"</a:t>
            </a:r>
          </a:p>
          <a:p>
            <a:pPr lvl="0"/>
            <a:r>
              <a:rPr lang="ru-RU" sz="2600" b="1" dirty="0" smtClean="0">
                <a:solidFill>
                  <a:srgbClr val="FF0066"/>
                </a:solidFill>
              </a:rPr>
              <a:t>М.Мусоргский "Балет невылупившихся птенцов"</a:t>
            </a:r>
          </a:p>
          <a:p>
            <a:pPr lvl="0"/>
            <a:r>
              <a:rPr lang="ru-RU" sz="2600" b="1" dirty="0" smtClean="0">
                <a:solidFill>
                  <a:srgbClr val="FF0066"/>
                </a:solidFill>
              </a:rPr>
              <a:t>М.Мусоргский "Рассвет на </a:t>
            </a:r>
            <a:r>
              <a:rPr lang="ru-RU" sz="2600" b="1" dirty="0" err="1" smtClean="0">
                <a:solidFill>
                  <a:srgbClr val="FF0066"/>
                </a:solidFill>
              </a:rPr>
              <a:t>Москва-реке</a:t>
            </a:r>
            <a:r>
              <a:rPr lang="ru-RU" sz="2600" b="1" dirty="0" smtClean="0">
                <a:solidFill>
                  <a:srgbClr val="FF0066"/>
                </a:solidFill>
              </a:rPr>
              <a:t>"</a:t>
            </a:r>
          </a:p>
          <a:p>
            <a:pPr lvl="0"/>
            <a:r>
              <a:rPr lang="ru-RU" sz="2600" b="1" dirty="0" smtClean="0">
                <a:solidFill>
                  <a:srgbClr val="FF0066"/>
                </a:solidFill>
              </a:rPr>
              <a:t>К.Сен-Санс "Аквариум"</a:t>
            </a:r>
          </a:p>
          <a:p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26893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100" b="1" u="sng" dirty="0" smtClean="0">
                <a:solidFill>
                  <a:srgbClr val="0000FF"/>
                </a:solidFill>
              </a:rPr>
              <a:t>Музыка для релаксации</a:t>
            </a:r>
          </a:p>
          <a:p>
            <a:pPr lvl="0"/>
            <a:r>
              <a:rPr lang="ru-RU" sz="2600" b="1" dirty="0" err="1" smtClean="0">
                <a:solidFill>
                  <a:srgbClr val="FF0066"/>
                </a:solidFill>
              </a:rPr>
              <a:t>Т.Альбиони</a:t>
            </a:r>
            <a:r>
              <a:rPr lang="ru-RU" sz="2600" b="1" dirty="0" smtClean="0">
                <a:solidFill>
                  <a:srgbClr val="FF0066"/>
                </a:solidFill>
              </a:rPr>
              <a:t> "Адажио"</a:t>
            </a:r>
          </a:p>
          <a:p>
            <a:pPr lvl="0"/>
            <a:r>
              <a:rPr lang="ru-RU" sz="2600" b="1" dirty="0" smtClean="0">
                <a:solidFill>
                  <a:srgbClr val="FF0066"/>
                </a:solidFill>
              </a:rPr>
              <a:t>И.С.Бах "Ария из сюиты №3"</a:t>
            </a:r>
          </a:p>
          <a:p>
            <a:pPr lvl="0"/>
            <a:r>
              <a:rPr lang="ru-RU" sz="2600" b="1" dirty="0" smtClean="0">
                <a:solidFill>
                  <a:srgbClr val="FF0066"/>
                </a:solidFill>
              </a:rPr>
              <a:t>Л.Бетховен "Лунная соната"</a:t>
            </a:r>
          </a:p>
          <a:p>
            <a:pPr lvl="0"/>
            <a:r>
              <a:rPr lang="ru-RU" sz="2600" b="1" dirty="0" err="1" smtClean="0">
                <a:solidFill>
                  <a:srgbClr val="FF0066"/>
                </a:solidFill>
              </a:rPr>
              <a:t>К.Глюк</a:t>
            </a:r>
            <a:r>
              <a:rPr lang="ru-RU" sz="2600" b="1" dirty="0" smtClean="0">
                <a:solidFill>
                  <a:srgbClr val="FF0066"/>
                </a:solidFill>
              </a:rPr>
              <a:t> "Мелодия"</a:t>
            </a:r>
          </a:p>
          <a:p>
            <a:pPr lvl="0"/>
            <a:r>
              <a:rPr lang="ru-RU" sz="2600" b="1" dirty="0" smtClean="0">
                <a:solidFill>
                  <a:srgbClr val="FF0066"/>
                </a:solidFill>
              </a:rPr>
              <a:t>Э.Григ "Песня </a:t>
            </a:r>
            <a:r>
              <a:rPr lang="ru-RU" sz="2600" b="1" dirty="0" err="1" smtClean="0">
                <a:solidFill>
                  <a:srgbClr val="FF0066"/>
                </a:solidFill>
              </a:rPr>
              <a:t>Сольвейг</a:t>
            </a:r>
            <a:r>
              <a:rPr lang="ru-RU" sz="2600" b="1" dirty="0" smtClean="0">
                <a:solidFill>
                  <a:srgbClr val="FF0066"/>
                </a:solidFill>
              </a:rPr>
              <a:t>"</a:t>
            </a:r>
          </a:p>
          <a:p>
            <a:pPr lvl="0"/>
            <a:r>
              <a:rPr lang="ru-RU" sz="2600" b="1" dirty="0" smtClean="0">
                <a:solidFill>
                  <a:srgbClr val="FF0066"/>
                </a:solidFill>
              </a:rPr>
              <a:t>К.Дебюсси "Лунный свет"</a:t>
            </a:r>
          </a:p>
          <a:p>
            <a:pPr algn="ctr">
              <a:buNone/>
            </a:pPr>
            <a:r>
              <a:rPr lang="ru-RU" sz="3100" b="1" u="sng" dirty="0" smtClean="0">
                <a:solidFill>
                  <a:srgbClr val="0000FF"/>
                </a:solidFill>
              </a:rPr>
              <a:t>Колыбельные</a:t>
            </a:r>
          </a:p>
          <a:p>
            <a:pPr lvl="0"/>
            <a:r>
              <a:rPr lang="ru-RU" sz="2600" b="1" dirty="0" smtClean="0">
                <a:solidFill>
                  <a:srgbClr val="FF0066"/>
                </a:solidFill>
              </a:rPr>
              <a:t>Н.Римский-Корсаков "Море"</a:t>
            </a:r>
          </a:p>
          <a:p>
            <a:pPr lvl="0"/>
            <a:r>
              <a:rPr lang="ru-RU" sz="2600" b="1" dirty="0" smtClean="0">
                <a:solidFill>
                  <a:srgbClr val="FF0066"/>
                </a:solidFill>
              </a:rPr>
              <a:t>Г.Свиридов "Романс"</a:t>
            </a:r>
          </a:p>
          <a:p>
            <a:pPr lvl="0"/>
            <a:r>
              <a:rPr lang="ru-RU" sz="2600" b="1" dirty="0" smtClean="0">
                <a:solidFill>
                  <a:srgbClr val="FF0066"/>
                </a:solidFill>
              </a:rPr>
              <a:t>К.Сен-Санс "Лебедь"</a:t>
            </a:r>
          </a:p>
          <a:p>
            <a:endParaRPr lang="ru-RU" dirty="0"/>
          </a:p>
        </p:txBody>
      </p:sp>
      <p:pic>
        <p:nvPicPr>
          <p:cNvPr id="4098" name="Picture 2" descr="C:\Documents and Settings\Admin\Мои документы\Мои рисунки\Новая папка\129182402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5008" y="4572008"/>
            <a:ext cx="2626141" cy="1969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Игры для детей Екатерины Железновой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186119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142984"/>
            <a:ext cx="3114675" cy="4038600"/>
          </a:xfrm>
        </p:spPr>
      </p:pic>
      <p:pic>
        <p:nvPicPr>
          <p:cNvPr id="6" name="Содержимое 5" descr="7739_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1285860"/>
            <a:ext cx="3333750" cy="3333750"/>
          </a:xfrm>
        </p:spPr>
      </p:pic>
      <p:pic>
        <p:nvPicPr>
          <p:cNvPr id="7" name="Рисунок 6" descr="00018103_n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571876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0000FF"/>
                </a:solidFill>
              </a:rPr>
              <a:t>Задачи:</a:t>
            </a:r>
            <a:endParaRPr lang="ru-RU" sz="3200" b="1" u="sng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357850"/>
          </a:xfrm>
        </p:spPr>
        <p:txBody>
          <a:bodyPr>
            <a:normAutofit fontScale="77500" lnSpcReduction="20000"/>
          </a:bodyPr>
          <a:lstStyle/>
          <a:p>
            <a:r>
              <a:rPr lang="ru-RU" sz="3300" b="1" dirty="0" smtClean="0">
                <a:solidFill>
                  <a:srgbClr val="FF0066"/>
                </a:solidFill>
              </a:rPr>
              <a:t>повышение уровня развития музыкальных и творческих способностей детей - стабильность эмоционального благополучия каждого ребенка</a:t>
            </a:r>
          </a:p>
          <a:p>
            <a:r>
              <a:rPr lang="ru-RU" sz="3300" b="1" dirty="0" smtClean="0">
                <a:solidFill>
                  <a:srgbClr val="FF0066"/>
                </a:solidFill>
              </a:rPr>
              <a:t>повышение уровня речевого развития - снижение уровня заболеваемости - стабильность физической и умственной работоспособности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950243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02307"/>
            <a:ext cx="4038600" cy="332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5-259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3571876"/>
            <a:ext cx="2880000" cy="2880000"/>
          </a:xfrm>
        </p:spPr>
      </p:pic>
      <p:pic>
        <p:nvPicPr>
          <p:cNvPr id="7" name="Содержимое 6" descr="2b574a846d8110ee91a119e672142311_ful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3643314"/>
            <a:ext cx="2926830" cy="2880000"/>
          </a:xfrm>
        </p:spPr>
      </p:pic>
      <p:pic>
        <p:nvPicPr>
          <p:cNvPr id="1026" name="Picture 2" descr="C:\Documents and Settings\Admin\Рабочий стол\картинки\05-25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2964638" cy="2880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картинки\5_poros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85728"/>
            <a:ext cx="2880000" cy="28800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картинки\110360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000108"/>
            <a:ext cx="2862367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D_Gav_i_mya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3571876"/>
            <a:ext cx="2880000" cy="2880000"/>
          </a:xfrm>
        </p:spPr>
      </p:pic>
      <p:pic>
        <p:nvPicPr>
          <p:cNvPr id="6" name="Содержимое 5" descr="96308503_4979214_oblojk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5074" y="214290"/>
            <a:ext cx="2581714" cy="3600000"/>
          </a:xfrm>
        </p:spPr>
      </p:pic>
      <p:pic>
        <p:nvPicPr>
          <p:cNvPr id="7" name="Рисунок 6" descr="10047486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0500"/>
            <a:ext cx="2880000" cy="2880000"/>
          </a:xfrm>
          <a:prstGeom prst="rect">
            <a:avLst/>
          </a:prstGeom>
        </p:spPr>
      </p:pic>
      <p:pic>
        <p:nvPicPr>
          <p:cNvPr id="8" name="Рисунок 7" descr="1250919582_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714752"/>
            <a:ext cx="2901600" cy="2880000"/>
          </a:xfrm>
          <a:prstGeom prst="rect">
            <a:avLst/>
          </a:prstGeom>
        </p:spPr>
      </p:pic>
      <p:pic>
        <p:nvPicPr>
          <p:cNvPr id="2051" name="Picture 3" descr="C:\Documents and Settings\Admin\Рабочий стол\картинки\mard2752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928670"/>
            <a:ext cx="288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Музыкальные занятия с использованием технологий </a:t>
            </a:r>
            <a:r>
              <a:rPr lang="ru-RU" sz="3100" b="1" dirty="0" err="1" smtClean="0">
                <a:solidFill>
                  <a:srgbClr val="FF0000"/>
                </a:solidFill>
              </a:rPr>
              <a:t>здоровьесбережения</a:t>
            </a:r>
            <a:r>
              <a:rPr lang="ru-RU" sz="3100" b="1" dirty="0" smtClean="0">
                <a:solidFill>
                  <a:srgbClr val="FF0000"/>
                </a:solidFill>
              </a:rPr>
              <a:t> эффективны при учете индивидуальных и возрастных особенностей каждого ребенка, его интересов. Успех занятий невозможен без совместной деятельности музыкального руководителя и воспитателя, который активно помогает, организует самостоятельное </a:t>
            </a:r>
            <a:r>
              <a:rPr lang="ru-RU" sz="3100" b="1" dirty="0" err="1" smtClean="0">
                <a:solidFill>
                  <a:srgbClr val="FF0000"/>
                </a:solidFill>
              </a:rPr>
              <a:t>музицирование</a:t>
            </a:r>
            <a:r>
              <a:rPr lang="ru-RU" sz="3100" b="1" dirty="0" smtClean="0">
                <a:solidFill>
                  <a:srgbClr val="FF0000"/>
                </a:solidFill>
              </a:rPr>
              <a:t> в группе.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00FF"/>
                </a:solidFill>
              </a:rPr>
              <a:t/>
            </a:r>
            <a:br>
              <a:rPr lang="ru-RU" sz="6600" b="1" dirty="0" smtClean="0">
                <a:solidFill>
                  <a:srgbClr val="0000FF"/>
                </a:solidFill>
              </a:rPr>
            </a:br>
            <a:r>
              <a:rPr lang="ru-RU" sz="6600" b="1" dirty="0" smtClean="0">
                <a:solidFill>
                  <a:srgbClr val="0000FF"/>
                </a:solidFill>
              </a:rPr>
              <a:t/>
            </a:r>
            <a:br>
              <a:rPr lang="ru-RU" sz="6600" b="1" dirty="0" smtClean="0">
                <a:solidFill>
                  <a:srgbClr val="0000FF"/>
                </a:solidFill>
              </a:rPr>
            </a:br>
            <a:r>
              <a:rPr lang="ru-RU" sz="6600" b="1" dirty="0" smtClean="0">
                <a:solidFill>
                  <a:srgbClr val="0000FF"/>
                </a:solidFill>
              </a:rPr>
              <a:t/>
            </a:r>
            <a:br>
              <a:rPr lang="ru-RU" sz="6600" b="1" dirty="0" smtClean="0">
                <a:solidFill>
                  <a:srgbClr val="0000FF"/>
                </a:solidFill>
              </a:rPr>
            </a:br>
            <a:r>
              <a:rPr lang="ru-RU" sz="6600" b="1" dirty="0" smtClean="0">
                <a:solidFill>
                  <a:srgbClr val="0000FF"/>
                </a:solidFill>
              </a:rPr>
              <a:t/>
            </a:r>
            <a:br>
              <a:rPr lang="ru-RU" sz="6600" b="1" dirty="0" smtClean="0">
                <a:solidFill>
                  <a:srgbClr val="0000FF"/>
                </a:solidFill>
              </a:rPr>
            </a:br>
            <a:r>
              <a:rPr lang="ru-RU" sz="6600" b="1" dirty="0" smtClean="0">
                <a:solidFill>
                  <a:srgbClr val="0000FF"/>
                </a:solidFill>
              </a:rPr>
              <a:t>Спасибо за</a:t>
            </a:r>
            <a:br>
              <a:rPr lang="ru-RU" sz="6600" b="1" dirty="0" smtClean="0">
                <a:solidFill>
                  <a:srgbClr val="0000FF"/>
                </a:solidFill>
              </a:rPr>
            </a:br>
            <a:r>
              <a:rPr lang="ru-RU" sz="6600" b="1" dirty="0" smtClean="0">
                <a:solidFill>
                  <a:srgbClr val="0000FF"/>
                </a:solidFill>
              </a:rPr>
              <a:t/>
            </a:r>
            <a:br>
              <a:rPr lang="ru-RU" sz="6600" b="1" dirty="0" smtClean="0">
                <a:solidFill>
                  <a:srgbClr val="0000FF"/>
                </a:solidFill>
              </a:rPr>
            </a:br>
            <a:r>
              <a:rPr lang="ru-RU" sz="6600" b="1" dirty="0" smtClean="0">
                <a:solidFill>
                  <a:srgbClr val="0000FF"/>
                </a:solidFill>
              </a:rPr>
              <a:t> внимание!</a:t>
            </a:r>
            <a:endParaRPr lang="ru-RU" sz="6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00FF"/>
                </a:solidFill>
              </a:rPr>
              <a:t>Музыкальные занятия 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Documents and Settings\Admin\Рабочий стол\животные и музыка\0_520ab_40dadf81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0"/>
            <a:ext cx="18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64307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00FF"/>
                </a:solidFill>
              </a:rPr>
              <a:t>Алгоритм проведения музыкального занятия с использованием </a:t>
            </a:r>
            <a:r>
              <a:rPr lang="ru-RU" sz="2800" b="1" dirty="0" err="1" smtClean="0">
                <a:solidFill>
                  <a:srgbClr val="0000FF"/>
                </a:solidFill>
              </a:rPr>
              <a:t>здоровьесберегающих</a:t>
            </a:r>
            <a:r>
              <a:rPr lang="ru-RU" sz="2800" b="1" dirty="0" smtClean="0">
                <a:solidFill>
                  <a:srgbClr val="0000FF"/>
                </a:solidFill>
              </a:rPr>
              <a:t> технологий.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pPr>
              <a:buNone/>
            </a:pPr>
            <a:endParaRPr lang="ru-RU" sz="28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1.Приветствие</a:t>
            </a:r>
            <a:r>
              <a:rPr lang="ru-RU" sz="2800" b="1" dirty="0">
                <a:solidFill>
                  <a:srgbClr val="0000FF"/>
                </a:solidFill>
              </a:rPr>
              <a:t>.</a:t>
            </a:r>
            <a:r>
              <a:rPr lang="ru-RU" sz="2400" b="1" dirty="0">
                <a:solidFill>
                  <a:srgbClr val="FF0066"/>
                </a:solidFill>
              </a:rPr>
              <a:t> </a:t>
            </a:r>
            <a:r>
              <a:rPr lang="ru-RU" sz="2400" b="1" dirty="0" smtClean="0">
                <a:solidFill>
                  <a:srgbClr val="FF0066"/>
                </a:solidFill>
              </a:rPr>
              <a:t> </a:t>
            </a:r>
            <a:r>
              <a:rPr lang="ru-RU" sz="2400" b="1" dirty="0" err="1" smtClean="0">
                <a:solidFill>
                  <a:srgbClr val="FF0066"/>
                </a:solidFill>
              </a:rPr>
              <a:t>Психогимнастическое</a:t>
            </a:r>
            <a:r>
              <a:rPr lang="ru-RU" sz="2400" b="1" dirty="0" smtClean="0">
                <a:solidFill>
                  <a:srgbClr val="FF0066"/>
                </a:solidFill>
              </a:rPr>
              <a:t> </a:t>
            </a:r>
            <a:r>
              <a:rPr lang="ru-RU" sz="2400" b="1" dirty="0">
                <a:solidFill>
                  <a:srgbClr val="FF0066"/>
                </a:solidFill>
              </a:rPr>
              <a:t>упражнение для настройки на рабочий лад.</a:t>
            </a:r>
          </a:p>
          <a:p>
            <a:pPr>
              <a:buNone/>
            </a:pPr>
            <a:r>
              <a:rPr lang="ru-RU" sz="2800" b="1" dirty="0">
                <a:solidFill>
                  <a:srgbClr val="0000FF"/>
                </a:solidFill>
              </a:rPr>
              <a:t>2. Вводная ходьба. </a:t>
            </a:r>
            <a:r>
              <a:rPr lang="ru-RU" sz="2400" b="1" dirty="0">
                <a:solidFill>
                  <a:srgbClr val="FF0066"/>
                </a:solidFill>
              </a:rPr>
              <a:t>Музыкально-ритмические движения, </a:t>
            </a:r>
            <a:r>
              <a:rPr lang="ru-RU" sz="2400" b="1" dirty="0" err="1">
                <a:solidFill>
                  <a:srgbClr val="FF0066"/>
                </a:solidFill>
              </a:rPr>
              <a:t>логоритмические</a:t>
            </a:r>
            <a:r>
              <a:rPr lang="ru-RU" sz="2400" b="1" dirty="0">
                <a:solidFill>
                  <a:srgbClr val="FF0066"/>
                </a:solidFill>
              </a:rPr>
              <a:t> упражнения.</a:t>
            </a:r>
          </a:p>
          <a:p>
            <a:pPr>
              <a:buNone/>
            </a:pPr>
            <a:r>
              <a:rPr lang="ru-RU" sz="2800" b="1" dirty="0">
                <a:solidFill>
                  <a:srgbClr val="0000FF"/>
                </a:solidFill>
              </a:rPr>
              <a:t>3. Слушание музыки </a:t>
            </a:r>
            <a:r>
              <a:rPr lang="ru-RU" sz="2400" b="1" dirty="0">
                <a:solidFill>
                  <a:srgbClr val="FF0066"/>
                </a:solidFill>
              </a:rPr>
              <a:t>(активное и пассивное). Физкультминутка- пальчиковая или жестовая игра- 1 упр</a:t>
            </a:r>
            <a:r>
              <a:rPr lang="ru-RU" sz="2400" b="1" dirty="0" smtClean="0">
                <a:solidFill>
                  <a:srgbClr val="FF0066"/>
                </a:solidFill>
              </a:rPr>
              <a:t>.</a:t>
            </a:r>
            <a:endParaRPr lang="ru-RU" sz="2400" b="1" dirty="0">
              <a:solidFill>
                <a:srgbClr val="FF0066"/>
              </a:solidFill>
            </a:endParaRPr>
          </a:p>
        </p:txBody>
      </p:sp>
      <p:pic>
        <p:nvPicPr>
          <p:cNvPr id="2050" name="Picture 2" descr="C:\Documents and Settings\Admin\Рабочий стол\животные и музыка\75541_1280_1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500174"/>
            <a:ext cx="270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0000FF"/>
                </a:solidFill>
              </a:rPr>
              <a:t>4. Пение, песенное творчество: </a:t>
            </a:r>
            <a:r>
              <a:rPr lang="ru-RU" sz="2800" b="1" dirty="0" err="1" smtClean="0">
                <a:solidFill>
                  <a:srgbClr val="FF0000"/>
                </a:solidFill>
              </a:rPr>
              <a:t>распевки</a:t>
            </a:r>
            <a:r>
              <a:rPr lang="ru-RU" sz="2800" b="1" dirty="0" smtClean="0">
                <a:solidFill>
                  <a:srgbClr val="FF0000"/>
                </a:solidFill>
              </a:rPr>
              <a:t>, артикуляционная гимнастика, дыхательная гимнастика, в качестве физкультминутки – пальчиковая или жестовая игра-1 упр.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00FF"/>
                </a:solidFill>
              </a:rPr>
              <a:t>5. Танцы, танцевальное творчество </a:t>
            </a:r>
            <a:r>
              <a:rPr lang="ru-RU" sz="2800" b="1" dirty="0" smtClean="0">
                <a:solidFill>
                  <a:srgbClr val="FF0000"/>
                </a:solidFill>
              </a:rPr>
              <a:t>с элементами ритмопластики.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00FF"/>
                </a:solidFill>
              </a:rPr>
              <a:t>6. Театральное творчество </a:t>
            </a:r>
            <a:r>
              <a:rPr lang="ru-RU" sz="2800" b="1" dirty="0" smtClean="0">
                <a:solidFill>
                  <a:srgbClr val="FF0000"/>
                </a:solidFill>
              </a:rPr>
              <a:t>с элементами </a:t>
            </a:r>
            <a:r>
              <a:rPr lang="ru-RU" sz="2800" b="1" dirty="0" err="1" smtClean="0">
                <a:solidFill>
                  <a:srgbClr val="FF0000"/>
                </a:solidFill>
              </a:rPr>
              <a:t>логоритмики</a:t>
            </a:r>
            <a:r>
              <a:rPr lang="ru-RU" sz="2800" b="1" dirty="0" smtClean="0">
                <a:solidFill>
                  <a:srgbClr val="FF0000"/>
                </a:solidFill>
              </a:rPr>
              <a:t>, ритмопластики, </a:t>
            </a:r>
            <a:r>
              <a:rPr lang="ru-RU" sz="2800" b="1" dirty="0" err="1" smtClean="0">
                <a:solidFill>
                  <a:srgbClr val="FF0000"/>
                </a:solidFill>
              </a:rPr>
              <a:t>психогимнастики</a:t>
            </a:r>
            <a:r>
              <a:rPr lang="ru-RU" sz="2800" b="1" dirty="0" smtClean="0">
                <a:solidFill>
                  <a:srgbClr val="FF0000"/>
                </a:solidFill>
              </a:rPr>
              <a:t> (мимика, пантомимика). Музыкальные игры, хороводы.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00FF"/>
                </a:solidFill>
              </a:rPr>
              <a:t>7. Игра на ДМИ. </a:t>
            </a:r>
            <a:r>
              <a:rPr lang="ru-RU" sz="2800" b="1" dirty="0" smtClean="0">
                <a:solidFill>
                  <a:srgbClr val="FF0000"/>
                </a:solidFill>
              </a:rPr>
              <a:t>Творческое  </a:t>
            </a:r>
            <a:r>
              <a:rPr lang="ru-RU" sz="2800" b="1" dirty="0" err="1" smtClean="0">
                <a:solidFill>
                  <a:srgbClr val="FF0000"/>
                </a:solidFill>
              </a:rPr>
              <a:t>музицирование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00FF"/>
                </a:solidFill>
              </a:rPr>
              <a:t>8. Прощание. </a:t>
            </a:r>
            <a:r>
              <a:rPr lang="ru-RU" sz="2800" b="1" dirty="0" err="1" smtClean="0">
                <a:solidFill>
                  <a:srgbClr val="FF0000"/>
                </a:solidFill>
              </a:rPr>
              <a:t>Психогимнастическое</a:t>
            </a:r>
            <a:r>
              <a:rPr lang="ru-RU" sz="2800" b="1" dirty="0" smtClean="0">
                <a:solidFill>
                  <a:srgbClr val="FF0000"/>
                </a:solidFill>
              </a:rPr>
              <a:t> упражнение на релаксацию.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200" b="1" dirty="0" smtClean="0">
                <a:solidFill>
                  <a:srgbClr val="0000FF"/>
                </a:solidFill>
              </a:rPr>
              <a:t>На музыкальных занятиях используются следующие </a:t>
            </a:r>
            <a:r>
              <a:rPr lang="ru-RU" sz="3200" b="1" dirty="0" err="1" smtClean="0">
                <a:solidFill>
                  <a:srgbClr val="0000FF"/>
                </a:solidFill>
              </a:rPr>
              <a:t>здоровьесберегающие</a:t>
            </a:r>
            <a:r>
              <a:rPr lang="ru-RU" sz="3200" b="1" dirty="0" smtClean="0">
                <a:solidFill>
                  <a:srgbClr val="0000FF"/>
                </a:solidFill>
              </a:rPr>
              <a:t> технологии:      </a:t>
            </a: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77500" lnSpcReduction="20000"/>
          </a:bodyPr>
          <a:lstStyle/>
          <a:p>
            <a:pPr lvl="0"/>
            <a:endParaRPr lang="ru-RU" sz="2800" b="1" dirty="0" smtClean="0">
              <a:solidFill>
                <a:srgbClr val="FF0066"/>
              </a:solidFill>
            </a:endParaRPr>
          </a:p>
          <a:p>
            <a:pPr lvl="0"/>
            <a:r>
              <a:rPr lang="ru-RU" sz="3300" b="1" dirty="0" err="1" smtClean="0">
                <a:solidFill>
                  <a:srgbClr val="FF0066"/>
                </a:solidFill>
              </a:rPr>
              <a:t>Валеологические</a:t>
            </a:r>
            <a:r>
              <a:rPr lang="ru-RU" sz="3300" b="1" dirty="0" smtClean="0">
                <a:solidFill>
                  <a:srgbClr val="FF0066"/>
                </a:solidFill>
              </a:rPr>
              <a:t> </a:t>
            </a:r>
            <a:r>
              <a:rPr lang="ru-RU" sz="3300" b="1" dirty="0" err="1">
                <a:solidFill>
                  <a:srgbClr val="FF0066"/>
                </a:solidFill>
              </a:rPr>
              <a:t>песенки-распевки</a:t>
            </a:r>
            <a:r>
              <a:rPr lang="ru-RU" sz="3300" b="1" dirty="0">
                <a:solidFill>
                  <a:srgbClr val="FF0066"/>
                </a:solidFill>
              </a:rPr>
              <a:t>;</a:t>
            </a:r>
          </a:p>
          <a:p>
            <a:pPr lvl="0"/>
            <a:r>
              <a:rPr lang="ru-RU" sz="3300" b="1" dirty="0">
                <a:solidFill>
                  <a:srgbClr val="FF0066"/>
                </a:solidFill>
              </a:rPr>
              <a:t>Дыхательная гимнастика;</a:t>
            </a:r>
          </a:p>
          <a:p>
            <a:pPr lvl="0"/>
            <a:r>
              <a:rPr lang="ru-RU" sz="3300" b="1" dirty="0">
                <a:solidFill>
                  <a:srgbClr val="FF0066"/>
                </a:solidFill>
              </a:rPr>
              <a:t>Артикуляционная гимнастика</a:t>
            </a:r>
            <a:r>
              <a:rPr lang="ru-RU" sz="3300" b="1" dirty="0" smtClean="0">
                <a:solidFill>
                  <a:srgbClr val="FF0066"/>
                </a:solidFill>
              </a:rPr>
              <a:t>;</a:t>
            </a:r>
          </a:p>
          <a:p>
            <a:pPr lvl="0"/>
            <a:r>
              <a:rPr lang="ru-RU" sz="3300" b="1" dirty="0" smtClean="0">
                <a:solidFill>
                  <a:srgbClr val="FF0066"/>
                </a:solidFill>
              </a:rPr>
              <a:t>Оздоровительные и </a:t>
            </a:r>
            <a:r>
              <a:rPr lang="ru-RU" sz="3300" b="1" dirty="0" err="1" smtClean="0">
                <a:solidFill>
                  <a:srgbClr val="FF0066"/>
                </a:solidFill>
              </a:rPr>
              <a:t>фонопедические</a:t>
            </a:r>
            <a:r>
              <a:rPr lang="ru-RU" sz="3300" b="1" dirty="0" smtClean="0">
                <a:solidFill>
                  <a:srgbClr val="FF0066"/>
                </a:solidFill>
              </a:rPr>
              <a:t> упражнения</a:t>
            </a:r>
            <a:endParaRPr lang="ru-RU" sz="3300" b="1" dirty="0">
              <a:solidFill>
                <a:srgbClr val="FF0066"/>
              </a:solidFill>
            </a:endParaRPr>
          </a:p>
          <a:p>
            <a:pPr lvl="0"/>
            <a:r>
              <a:rPr lang="ru-RU" sz="3300" b="1" dirty="0">
                <a:solidFill>
                  <a:srgbClr val="FF0066"/>
                </a:solidFill>
              </a:rPr>
              <a:t>Игровой массаж;</a:t>
            </a:r>
          </a:p>
          <a:p>
            <a:pPr lvl="0"/>
            <a:r>
              <a:rPr lang="ru-RU" sz="3300" b="1" dirty="0">
                <a:solidFill>
                  <a:srgbClr val="FF0066"/>
                </a:solidFill>
              </a:rPr>
              <a:t>Пальчиковые игры</a:t>
            </a:r>
            <a:r>
              <a:rPr lang="ru-RU" sz="3300" b="1" dirty="0" smtClean="0">
                <a:solidFill>
                  <a:srgbClr val="FF0066"/>
                </a:solidFill>
              </a:rPr>
              <a:t>;                </a:t>
            </a:r>
            <a:endParaRPr lang="ru-RU" sz="3300" b="1" dirty="0">
              <a:solidFill>
                <a:srgbClr val="FF0066"/>
              </a:solidFill>
            </a:endParaRPr>
          </a:p>
          <a:p>
            <a:pPr lvl="0"/>
            <a:r>
              <a:rPr lang="ru-RU" sz="3300" b="1" dirty="0">
                <a:solidFill>
                  <a:srgbClr val="FF0066"/>
                </a:solidFill>
              </a:rPr>
              <a:t>Речевые игры</a:t>
            </a:r>
            <a:r>
              <a:rPr lang="ru-RU" sz="3300" b="1" dirty="0" smtClean="0">
                <a:solidFill>
                  <a:srgbClr val="FF0066"/>
                </a:solidFill>
              </a:rPr>
              <a:t>;</a:t>
            </a:r>
          </a:p>
          <a:p>
            <a:pPr lvl="0"/>
            <a:r>
              <a:rPr lang="ru-RU" sz="3300" b="1" dirty="0" smtClean="0">
                <a:solidFill>
                  <a:srgbClr val="FF0066"/>
                </a:solidFill>
              </a:rPr>
              <a:t>Музыкотерапия </a:t>
            </a:r>
            <a:endParaRPr lang="ru-RU" sz="3300" b="1" dirty="0">
              <a:solidFill>
                <a:srgbClr val="FF0066"/>
              </a:solidFill>
            </a:endParaRPr>
          </a:p>
          <a:p>
            <a:pPr lvl="0">
              <a:buNone/>
            </a:pPr>
            <a:r>
              <a:rPr lang="ru-RU" sz="3300" b="1" dirty="0" smtClean="0">
                <a:solidFill>
                  <a:srgbClr val="FF0066"/>
                </a:solidFill>
              </a:rPr>
              <a:t>              </a:t>
            </a:r>
            <a:endParaRPr lang="ru-RU" sz="3300" b="1" dirty="0">
              <a:solidFill>
                <a:srgbClr val="FF0066"/>
              </a:solidFill>
            </a:endParaRPr>
          </a:p>
        </p:txBody>
      </p:sp>
      <p:pic>
        <p:nvPicPr>
          <p:cNvPr id="3074" name="Picture 2" descr="C:\Documents and Settings\Admin\Рабочий стол\животные и музыка\95024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643314"/>
            <a:ext cx="306383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err="1">
                <a:solidFill>
                  <a:srgbClr val="0000FF"/>
                </a:solidFill>
              </a:rPr>
              <a:t>Валеологические</a:t>
            </a:r>
            <a:r>
              <a:rPr lang="ru-RU" sz="3200" b="1" dirty="0">
                <a:solidFill>
                  <a:srgbClr val="0000FF"/>
                </a:solidFill>
              </a:rPr>
              <a:t> </a:t>
            </a:r>
            <a:r>
              <a:rPr lang="ru-RU" sz="3200" b="1" dirty="0" err="1">
                <a:solidFill>
                  <a:srgbClr val="0000FF"/>
                </a:solidFill>
              </a:rPr>
              <a:t>песенки-распевки</a:t>
            </a:r>
            <a:r>
              <a:rPr lang="ru-RU" sz="3200" b="1" dirty="0" smtClean="0">
                <a:solidFill>
                  <a:srgbClr val="0000FF"/>
                </a:solidFill>
              </a:rPr>
              <a:t>.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b="1" u="sng" dirty="0">
                <a:solidFill>
                  <a:srgbClr val="0000FF"/>
                </a:solidFill>
              </a:rPr>
              <a:t>Доброе утро</a:t>
            </a:r>
            <a:r>
              <a:rPr lang="ru-RU" sz="3800" b="1" u="sng" dirty="0" smtClean="0">
                <a:solidFill>
                  <a:srgbClr val="0000FF"/>
                </a:solidFill>
              </a:rPr>
              <a:t>!</a:t>
            </a:r>
          </a:p>
          <a:p>
            <a:pPr algn="ctr">
              <a:buNone/>
            </a:pPr>
            <a:endParaRPr lang="ru-RU" sz="3800" u="sng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Доброе </a:t>
            </a:r>
            <a:r>
              <a:rPr lang="ru-RU" sz="3200" b="1" dirty="0">
                <a:solidFill>
                  <a:srgbClr val="FF0066"/>
                </a:solidFill>
              </a:rPr>
              <a:t>утро! </a:t>
            </a:r>
            <a:endParaRPr lang="ru-RU" sz="3200" b="1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(</a:t>
            </a:r>
            <a:r>
              <a:rPr lang="ru-RU" sz="3200" b="1" i="1" dirty="0">
                <a:solidFill>
                  <a:srgbClr val="FF0066"/>
                </a:solidFill>
              </a:rPr>
              <a:t>поворачиваются друг к </a:t>
            </a:r>
            <a:r>
              <a:rPr lang="ru-RU" sz="3200" b="1" i="1" dirty="0" smtClean="0">
                <a:solidFill>
                  <a:srgbClr val="FF0066"/>
                </a:solidFill>
              </a:rPr>
              <a:t>другу)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Улыбнись </a:t>
            </a:r>
            <a:r>
              <a:rPr lang="ru-RU" sz="3200" b="1" dirty="0">
                <a:solidFill>
                  <a:srgbClr val="FF0066"/>
                </a:solidFill>
              </a:rPr>
              <a:t>скорее! </a:t>
            </a:r>
            <a:endParaRPr lang="ru-RU" sz="3200" b="1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(</a:t>
            </a:r>
            <a:r>
              <a:rPr lang="ru-RU" sz="3200" b="1" i="1" dirty="0">
                <a:solidFill>
                  <a:srgbClr val="FF0066"/>
                </a:solidFill>
              </a:rPr>
              <a:t>разводят руки в </a:t>
            </a:r>
            <a:r>
              <a:rPr lang="ru-RU" sz="3200" b="1" i="1" dirty="0" smtClean="0">
                <a:solidFill>
                  <a:srgbClr val="FF0066"/>
                </a:solidFill>
              </a:rPr>
              <a:t>стороны)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Будет </a:t>
            </a:r>
            <a:r>
              <a:rPr lang="ru-RU" sz="3200" b="1" dirty="0">
                <a:solidFill>
                  <a:srgbClr val="FF0066"/>
                </a:solidFill>
              </a:rPr>
              <a:t>веселее. </a:t>
            </a:r>
            <a:endParaRPr lang="ru-RU" sz="3200" b="1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(</a:t>
            </a:r>
            <a:r>
              <a:rPr lang="ru-RU" sz="3200" b="1" i="1" dirty="0">
                <a:solidFill>
                  <a:srgbClr val="FF0066"/>
                </a:solidFill>
              </a:rPr>
              <a:t>хлопают в </a:t>
            </a:r>
            <a:r>
              <a:rPr lang="ru-RU" sz="3200" b="1" i="1" dirty="0" smtClean="0">
                <a:solidFill>
                  <a:srgbClr val="FF0066"/>
                </a:solidFill>
              </a:rPr>
              <a:t>ладоши)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Мы </a:t>
            </a:r>
            <a:r>
              <a:rPr lang="ru-RU" sz="3200" b="1" dirty="0">
                <a:solidFill>
                  <a:srgbClr val="FF0066"/>
                </a:solidFill>
              </a:rPr>
              <a:t>погладим лобик, носик </a:t>
            </a:r>
            <a:r>
              <a:rPr lang="ru-RU" sz="3200" b="1" dirty="0" smtClean="0">
                <a:solidFill>
                  <a:srgbClr val="FF0066"/>
                </a:solidFill>
              </a:rPr>
              <a:t>и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щечки.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(</a:t>
            </a:r>
            <a:r>
              <a:rPr lang="ru-RU" sz="3200" b="1" i="1" dirty="0">
                <a:solidFill>
                  <a:srgbClr val="FF0066"/>
                </a:solidFill>
              </a:rPr>
              <a:t>выполняют движения по </a:t>
            </a:r>
            <a:r>
              <a:rPr lang="ru-RU" sz="3200" b="1" i="1" dirty="0" smtClean="0">
                <a:solidFill>
                  <a:srgbClr val="FF0066"/>
                </a:solidFill>
              </a:rPr>
              <a:t>тексту)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Будем </a:t>
            </a:r>
            <a:r>
              <a:rPr lang="ru-RU" sz="3200" b="1" dirty="0">
                <a:solidFill>
                  <a:srgbClr val="FF0066"/>
                </a:solidFill>
              </a:rPr>
              <a:t>мы красивыми, </a:t>
            </a:r>
            <a:endParaRPr lang="ru-RU" sz="3200" b="1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(постепенно поднимают руки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вверх</a:t>
            </a:r>
            <a:r>
              <a:rPr lang="ru-RU" sz="3200" b="1" i="1" dirty="0">
                <a:solidFill>
                  <a:srgbClr val="FF0066"/>
                </a:solidFill>
              </a:rPr>
              <a:t>, "фонарики</a:t>
            </a:r>
            <a:r>
              <a:rPr lang="ru-RU" sz="3200" b="1" i="1" dirty="0" smtClean="0">
                <a:solidFill>
                  <a:srgbClr val="FF0066"/>
                </a:solidFill>
              </a:rPr>
              <a:t>")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214422"/>
            <a:ext cx="4471990" cy="491174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3200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Как в саду цветочки!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Разотрем ладошки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(движения по тексту)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Сильнее, сильнее!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А теперь похлопаем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Смелее, смелее!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Ушки мы теперь потрем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(потирают ушки)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И здоровье сбережем.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66"/>
                </a:solidFill>
              </a:rPr>
              <a:t>(разводят руки в стороны)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Улыбнемся снова,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Будьте все здоровы!</a:t>
            </a:r>
          </a:p>
          <a:p>
            <a:pPr>
              <a:buNone/>
            </a:pPr>
            <a:endParaRPr lang="ru-RU" sz="3200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rgbClr val="FF0066"/>
              </a:solidFill>
            </a:endParaRPr>
          </a:p>
          <a:p>
            <a:endParaRPr lang="ru-RU" sz="2000" b="1" dirty="0">
              <a:solidFill>
                <a:srgbClr val="FF0066"/>
              </a:solidFill>
            </a:endParaRPr>
          </a:p>
        </p:txBody>
      </p:sp>
      <p:pic>
        <p:nvPicPr>
          <p:cNvPr id="2051" name="Picture 3" descr="C:\Documents and Settings\Admin\Мои документы\Мои рисунки\с днем дошкольного работника\маслениц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857232"/>
            <a:ext cx="2155689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0000FF"/>
                </a:solidFill>
              </a:rPr>
              <a:t>Здравствуйте, ручки.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Здравствуйте ручки,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Хлоп, хлоп, хлоп.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FF0066"/>
                </a:solidFill>
              </a:rPr>
              <a:t>(хлопают в ладоши).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Здравствуйте ножки,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Топ, топ, топ.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FF0066"/>
                </a:solidFill>
              </a:rPr>
              <a:t>(топают ногами).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Здравствуйте щечки,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Плюх, плюх, плюх.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FF0066"/>
                </a:solidFill>
              </a:rPr>
              <a:t>(гладят щеки).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Пухленькие щечки,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Плюх, плюх, плюх.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FF0066"/>
                </a:solidFill>
              </a:rPr>
              <a:t>(хлопают по щекам).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/>
          </a:p>
          <a:p>
            <a:pPr>
              <a:spcBef>
                <a:spcPts val="0"/>
              </a:spcBef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Здравствуйте зубки,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FF0066"/>
                </a:solidFill>
              </a:rPr>
              <a:t>(стучат зубами).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Здравствуйте губки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FF0066"/>
                </a:solidFill>
              </a:rPr>
              <a:t>(чмокают губами).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Здравствуй, мой носик,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err="1" smtClean="0">
                <a:solidFill>
                  <a:srgbClr val="FF0066"/>
                </a:solidFill>
              </a:rPr>
              <a:t>Бип</a:t>
            </a:r>
            <a:r>
              <a:rPr lang="ru-RU" sz="2000" b="1" dirty="0" smtClean="0">
                <a:solidFill>
                  <a:srgbClr val="FF0066"/>
                </a:solidFill>
              </a:rPr>
              <a:t>, </a:t>
            </a:r>
            <a:r>
              <a:rPr lang="ru-RU" sz="2000" b="1" dirty="0" err="1" smtClean="0">
                <a:solidFill>
                  <a:srgbClr val="FF0066"/>
                </a:solidFill>
              </a:rPr>
              <a:t>бип</a:t>
            </a:r>
            <a:r>
              <a:rPr lang="ru-RU" sz="2000" b="1" dirty="0" smtClean="0">
                <a:solidFill>
                  <a:srgbClr val="FF0066"/>
                </a:solidFill>
              </a:rPr>
              <a:t>, </a:t>
            </a:r>
            <a:r>
              <a:rPr lang="ru-RU" sz="2000" b="1" dirty="0" err="1" smtClean="0">
                <a:solidFill>
                  <a:srgbClr val="FF0066"/>
                </a:solidFill>
              </a:rPr>
              <a:t>бип</a:t>
            </a:r>
            <a:r>
              <a:rPr lang="ru-RU" sz="2000" b="1" dirty="0" smtClean="0">
                <a:solidFill>
                  <a:srgbClr val="FF0066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(гладят носик).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Здравствуйте дети!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Привет! </a:t>
            </a:r>
            <a:r>
              <a:rPr lang="ru-RU" sz="2000" b="1" i="1" dirty="0" smtClean="0">
                <a:solidFill>
                  <a:srgbClr val="FF0066"/>
                </a:solidFill>
              </a:rPr>
              <a:t>(машут рукой).</a:t>
            </a: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ru-RU" sz="2000" b="1" dirty="0">
              <a:solidFill>
                <a:srgbClr val="FF0066"/>
              </a:solidFill>
            </a:endParaRPr>
          </a:p>
        </p:txBody>
      </p:sp>
      <p:pic>
        <p:nvPicPr>
          <p:cNvPr id="15" name="Picture 8" descr="сканирование003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29124" y="4643446"/>
            <a:ext cx="3540001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1286</Words>
  <Application>Microsoft Office PowerPoint</Application>
  <PresentationFormat>Экран (4:3)</PresentationFormat>
  <Paragraphs>297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Использование  здоровье сберегающих  технологий  на музыкальных занятиях </vt:lpstr>
      <vt:lpstr>Задачи:</vt:lpstr>
      <vt:lpstr>Слайд 3</vt:lpstr>
      <vt:lpstr>Музыкальные занятия </vt:lpstr>
      <vt:lpstr>Алгоритм проведения музыкального занятия с использованием здоровьесберегающих технологий. </vt:lpstr>
      <vt:lpstr>Слайд 6</vt:lpstr>
      <vt:lpstr>  На музыкальных занятиях используются следующие здоровьесберегающие технологии:       </vt:lpstr>
      <vt:lpstr>Валеологические песенки-распевки. </vt:lpstr>
      <vt:lpstr>Здравствуйте, ручки.</vt:lpstr>
      <vt:lpstr>Дыхательная гимнастика. </vt:lpstr>
      <vt:lpstr>Артикуляционная гимнастика.  </vt:lpstr>
      <vt:lpstr>Оздоровительные и фонопедические упражнения. </vt:lpstr>
      <vt:lpstr>Игровой массаж.</vt:lpstr>
      <vt:lpstr>Слайд 14</vt:lpstr>
      <vt:lpstr>Пальчиковые игры. </vt:lpstr>
      <vt:lpstr>Речевые игры. </vt:lpstr>
      <vt:lpstr> Сказкотерапия.  Музыка для встречи детей и  их свободной деятельности </vt:lpstr>
      <vt:lpstr>Слайд 18</vt:lpstr>
      <vt:lpstr>Игры для детей Екатерины Железновой</vt:lpstr>
      <vt:lpstr>Слайд 20</vt:lpstr>
      <vt:lpstr>Слайд 21</vt:lpstr>
      <vt:lpstr>     Музыкальные занятия с использованием технологий здоровьесбережения эффективны при учете индивидуальных и возрастных особенностей каждого ребенка, его интересов. Успех занятий невозможен без совместной деятельности музыкального руководителя и воспитателя, который активно помогает, организует самостоятельное музицирование в группе.   </vt:lpstr>
      <vt:lpstr>    Спасибо за  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здоровье сберегающих  технологий  на музыкальных занятиях </dc:title>
  <dc:creator>Admin</dc:creator>
  <cp:lastModifiedBy>Admin</cp:lastModifiedBy>
  <cp:revision>78</cp:revision>
  <dcterms:created xsi:type="dcterms:W3CDTF">2013-01-15T09:45:41Z</dcterms:created>
  <dcterms:modified xsi:type="dcterms:W3CDTF">2018-02-05T09:38:42Z</dcterms:modified>
</cp:coreProperties>
</file>