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E0000"/>
    <a:srgbClr val="713605"/>
    <a:srgbClr val="A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8EBF-177B-4D49-8097-E01D9E128116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4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340768"/>
            <a:ext cx="77768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6600"/>
                </a:solidFill>
              </a:rPr>
              <a:t> </a:t>
            </a:r>
            <a:endParaRPr lang="ru-RU" sz="6600" b="1" i="1" dirty="0">
              <a:solidFill>
                <a:srgbClr val="0066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57224" y="2143116"/>
            <a:ext cx="7286676" cy="171451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  <a:t>В</a:t>
            </a:r>
            <a:r>
              <a:rPr lang="ru-RU" sz="4000" b="1" i="1" dirty="0" smtClean="0">
                <a:solidFill>
                  <a:srgbClr val="0070C0"/>
                </a:solidFill>
                <a:latin typeface="Comic Sans MS" pitchFamily="66" charset="0"/>
              </a:rPr>
              <a:t>есна в картинах художников</a:t>
            </a:r>
            <a:endParaRPr lang="ru-RU" sz="40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4" name="Рисунок 13" descr="0_63dbe_d65c425c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500042"/>
            <a:ext cx="1522199" cy="1440000"/>
          </a:xfrm>
          <a:prstGeom prst="rect">
            <a:avLst/>
          </a:prstGeom>
        </p:spPr>
      </p:pic>
      <p:pic>
        <p:nvPicPr>
          <p:cNvPr id="15" name="Рисунок 14" descr="1_44099893045296490037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143380"/>
            <a:ext cx="3810000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равков в.ф. вес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65287">
            <a:off x="785786" y="785794"/>
            <a:ext cx="2587884" cy="1500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1472" y="2571744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srgbClr val="0070C0"/>
                </a:solidFill>
                <a:latin typeface="Comic Sans MS" pitchFamily="66" charset="0"/>
              </a:rPr>
              <a:t>Бравков</a:t>
            </a:r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 В.Ф. «Весна»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владимир гус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5565">
            <a:off x="5929322" y="642918"/>
            <a:ext cx="2422205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857884" y="2643182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Гусев Владимир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горбатов к.и. весна в березовой рощ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52812">
            <a:off x="1000100" y="3571876"/>
            <a:ext cx="2223593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57158" y="557214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Горбатов К.И. </a:t>
            </a:r>
          </a:p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«Весна в березовой роще»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к.с. малевич вес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321053" flipV="1">
            <a:off x="5429256" y="3571876"/>
            <a:ext cx="215139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143504" y="5643578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Малевич К.С. «Весна»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506050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2143116"/>
            <a:ext cx="24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лос Анна весна цвет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78855">
            <a:off x="642910" y="785794"/>
            <a:ext cx="2133600" cy="1591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2786058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Колос Анна «Весна цветет»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левитан и.и. цветущие ябло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8890">
            <a:off x="6000760" y="857232"/>
            <a:ext cx="2643174" cy="1801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00694" y="2857496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Левитан И. «Цветущие яблони»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крымов николай после весеннего дожд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43705">
            <a:off x="928662" y="3643314"/>
            <a:ext cx="240266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57158" y="5786454"/>
            <a:ext cx="4214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Крымов Н. «После весеннего дождя»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пивторак сергей вес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93913">
            <a:off x="5572132" y="3643314"/>
            <a:ext cx="2302625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500694" y="5857892"/>
            <a:ext cx="264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rgbClr val="0070C0"/>
                </a:solidFill>
                <a:latin typeface="Comic Sans MS" pitchFamily="66" charset="0"/>
              </a:rPr>
              <a:t>Пивторак</a:t>
            </a:r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 С. «Весна»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506050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2214554"/>
            <a:ext cx="24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омадин н.м. весенний дожд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362480">
            <a:off x="642910" y="785794"/>
            <a:ext cx="232758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4282" y="2928934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rgbClr val="0070C0"/>
                </a:solidFill>
                <a:latin typeface="Comic Sans MS" pitchFamily="66" charset="0"/>
              </a:rPr>
              <a:t>Ромадин</a:t>
            </a:r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 Н. «Весенний дождь»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яблонька цвете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9509">
            <a:off x="6357950" y="785794"/>
            <a:ext cx="241116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857884" y="2857496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«Яблонька цветет»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в.э. борис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86768">
            <a:off x="1142976" y="3786190"/>
            <a:ext cx="221028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214414" y="592933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omic Sans MS" pitchFamily="66" charset="0"/>
              </a:rPr>
              <a:t>Борисов В.</a:t>
            </a:r>
            <a:endParaRPr lang="ru-RU" sz="1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тарасьян а.с. весна в парк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45916">
            <a:off x="5357818" y="3714752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714876" y="5857892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70C0"/>
                </a:solidFill>
                <a:latin typeface="Comic Sans MS" pitchFamily="66" charset="0"/>
              </a:rPr>
              <a:t>Тарасьян</a:t>
            </a:r>
            <a:r>
              <a:rPr lang="ru-RU" sz="1600" b="1" dirty="0" smtClean="0">
                <a:solidFill>
                  <a:srgbClr val="0070C0"/>
                </a:solidFill>
                <a:latin typeface="Comic Sans MS" pitchFamily="66" charset="0"/>
              </a:rPr>
              <a:t> А. «Весна в парке»</a:t>
            </a:r>
            <a:endParaRPr lang="ru-RU" sz="1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4" name="Рисунок 13" descr="506050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1285860"/>
            <a:ext cx="2286005" cy="1714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У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ж тает снег, бегут ручьи,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В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 окно повеяло весною…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асвищут скоро соловьи,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И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 лес оденется листвою.</a:t>
            </a:r>
            <a:endParaRPr lang="ru-RU" sz="2800" b="1" i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Ч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иста небесная лазурь,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Т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еплей и ярче солнце стало;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П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ора метелей злых и бурь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О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пять надолго миновала.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7E0000"/>
                </a:solidFill>
                <a:latin typeface="Comic Sans MS" pitchFamily="66" charset="0"/>
              </a:rPr>
              <a:t>Алексей Плещеев.</a:t>
            </a:r>
            <a:endParaRPr lang="ru-RU" sz="2400" b="1" i="1" dirty="0">
              <a:solidFill>
                <a:srgbClr val="7E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50605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2286005" cy="1714504"/>
          </a:xfrm>
          <a:prstGeom prst="rect">
            <a:avLst/>
          </a:prstGeom>
        </p:spPr>
      </p:pic>
      <p:pic>
        <p:nvPicPr>
          <p:cNvPr id="5" name="Рисунок 4" descr="164388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2500306"/>
            <a:ext cx="714375" cy="1190625"/>
          </a:xfrm>
          <a:prstGeom prst="rect">
            <a:avLst/>
          </a:prstGeom>
        </p:spPr>
      </p:pic>
      <p:pic>
        <p:nvPicPr>
          <p:cNvPr id="8" name="Рисунок 7" descr="floaties-i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500306"/>
            <a:ext cx="1419228" cy="1971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b="1" i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Презентацию составила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Сулейманова Э.И.</a:t>
            </a:r>
          </a:p>
          <a:p>
            <a:pPr algn="ctr">
              <a:buNone/>
            </a:pPr>
            <a:endParaRPr lang="ru-RU" sz="2800" b="1" i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sz="28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50605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0"/>
            <a:ext cx="2286005" cy="1714504"/>
          </a:xfrm>
          <a:prstGeom prst="rect">
            <a:avLst/>
          </a:prstGeom>
        </p:spPr>
      </p:pic>
      <p:pic>
        <p:nvPicPr>
          <p:cNvPr id="5" name="Рисунок 4" descr="143169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714752"/>
            <a:ext cx="3121158" cy="1353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У</a:t>
            </a: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 весны работы много,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П</a:t>
            </a: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омогают ей лучи: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Д</a:t>
            </a: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ружно гонят по дорогам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Г</a:t>
            </a: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оворливые ручьи.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Т</a:t>
            </a: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опят снег, ломают льдинки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С</a:t>
            </a: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огревают все вокруг.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И</a:t>
            </a: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з-под хвои и травинок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В</a:t>
            </a:r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ыполз первый сонный жук.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Т.А.Шорыгина</a:t>
            </a: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4785448-84d088bfd8e01e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1843086" cy="1279921"/>
          </a:xfrm>
          <a:prstGeom prst="rect">
            <a:avLst/>
          </a:prstGeom>
        </p:spPr>
      </p:pic>
      <p:pic>
        <p:nvPicPr>
          <p:cNvPr id="8" name="Рисунок 7" descr="50605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28604"/>
            <a:ext cx="2166942" cy="1625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Соловьев Анатолий Вес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97040">
            <a:off x="642910" y="928670"/>
            <a:ext cx="2714931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58" y="285749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Comic Sans MS" pitchFamily="66" charset="0"/>
              </a:rPr>
              <a:t>Соловьев А. «Весна»</a:t>
            </a:r>
            <a:endParaRPr lang="ru-RU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кремер марк разливы весн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2486">
            <a:off x="5286380" y="785794"/>
            <a:ext cx="300500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214942" y="2786058"/>
            <a:ext cx="366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Кремер М. «Разливы весны»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ромадин н.м. весенний руче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0547">
            <a:off x="5786446" y="3357562"/>
            <a:ext cx="2559615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143504" y="5286388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rgbClr val="0070C0"/>
                </a:solidFill>
                <a:latin typeface="Comic Sans MS" pitchFamily="66" charset="0"/>
              </a:rPr>
              <a:t>Ромадин</a:t>
            </a:r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 Н.М. «Весенний ручей»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куинжи а.м. ранняя вес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40774">
            <a:off x="1000100" y="3857628"/>
            <a:ext cx="243517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928662" y="5857892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Куинджи «Ранняя весна»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5" name="Рисунок 14" descr="506050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2500306"/>
            <a:ext cx="2286005" cy="1714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476672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юон весна в троицкой лавр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235613">
            <a:off x="642910" y="2000240"/>
            <a:ext cx="229299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4282" y="4000504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rgbClr val="0070C0"/>
                </a:solidFill>
                <a:latin typeface="Comic Sans MS" pitchFamily="66" charset="0"/>
              </a:rPr>
              <a:t>Юон</a:t>
            </a:r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 «Весна в </a:t>
            </a:r>
            <a:r>
              <a:rPr lang="ru-RU" sz="1600" b="1" i="1" dirty="0" err="1" smtClean="0">
                <a:solidFill>
                  <a:srgbClr val="0070C0"/>
                </a:solidFill>
                <a:latin typeface="Comic Sans MS" pitchFamily="66" charset="0"/>
              </a:rPr>
              <a:t>троицкой</a:t>
            </a:r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 лавре»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юон мартовское солнц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4848">
            <a:off x="6000760" y="1643050"/>
            <a:ext cx="241071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786446" y="3643314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rgbClr val="0070C0"/>
                </a:solidFill>
                <a:latin typeface="Comic Sans MS" pitchFamily="66" charset="0"/>
              </a:rPr>
              <a:t>Юон</a:t>
            </a:r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 «Мартовское солнце»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Юрий обуховски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3929066"/>
            <a:ext cx="2137499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143240" y="5857892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srgbClr val="0070C0"/>
                </a:solidFill>
                <a:latin typeface="Comic Sans MS" pitchFamily="66" charset="0"/>
              </a:rPr>
              <a:t>Обуховский</a:t>
            </a:r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 Юрий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506050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571480"/>
            <a:ext cx="2286005" cy="1714504"/>
          </a:xfrm>
          <a:prstGeom prst="rect">
            <a:avLst/>
          </a:prstGeom>
        </p:spPr>
      </p:pic>
      <p:pic>
        <p:nvPicPr>
          <p:cNvPr id="15" name="Рисунок 14" descr="anime-cvety-62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57356" y="5000636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Н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а проталине цветочки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олотые расцвели.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Н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алились, набухли почки,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И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з гнезда летят шмели.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У 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весны забот немало,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Н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о дела идут на лад.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И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зумрудным поле стало,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И </a:t>
            </a:r>
            <a:r>
              <a:rPr lang="ru-RU" sz="2800" b="1" i="1" dirty="0" smtClean="0">
                <a:solidFill>
                  <a:srgbClr val="C00000"/>
                </a:solidFill>
                <a:latin typeface="Comic Sans MS" pitchFamily="66" charset="0"/>
              </a:rPr>
              <a:t>сады в цвету стоят.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7E0000"/>
                </a:solidFill>
                <a:latin typeface="Comic Sans MS" pitchFamily="66" charset="0"/>
              </a:rPr>
              <a:t>Т.А.Шорыгина</a:t>
            </a:r>
            <a:endParaRPr lang="ru-RU" sz="2400" b="1" i="1" dirty="0">
              <a:solidFill>
                <a:srgbClr val="7E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50605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2286005" cy="1714504"/>
          </a:xfrm>
          <a:prstGeom prst="rect">
            <a:avLst/>
          </a:prstGeom>
        </p:spPr>
      </p:pic>
      <p:pic>
        <p:nvPicPr>
          <p:cNvPr id="8" name="Рисунок 7" descr="fleur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5286388"/>
            <a:ext cx="952500" cy="952500"/>
          </a:xfrm>
          <a:prstGeom prst="rect">
            <a:avLst/>
          </a:prstGeom>
        </p:spPr>
      </p:pic>
      <p:pic>
        <p:nvPicPr>
          <p:cNvPr id="9" name="Рисунок 8" descr="124083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0"/>
            <a:ext cx="3524260" cy="1428750"/>
          </a:xfrm>
          <a:prstGeom prst="rect">
            <a:avLst/>
          </a:prstGeom>
        </p:spPr>
      </p:pic>
      <p:pic>
        <p:nvPicPr>
          <p:cNvPr id="10" name="Рисунок 9" descr="1278987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786058"/>
            <a:ext cx="1628775" cy="143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акшеев в.н. голубая вес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1" y="1000108"/>
            <a:ext cx="2257053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3000372"/>
            <a:ext cx="350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rgbClr val="0070C0"/>
                </a:solidFill>
                <a:latin typeface="Comic Sans MS" pitchFamily="66" charset="0"/>
              </a:rPr>
              <a:t>Бакшеев</a:t>
            </a:r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 В.Н. «</a:t>
            </a:r>
            <a:r>
              <a:rPr lang="ru-RU" sz="1600" b="1" i="1" dirty="0" err="1" smtClean="0">
                <a:solidFill>
                  <a:srgbClr val="0070C0"/>
                </a:solidFill>
                <a:latin typeface="Comic Sans MS" pitchFamily="66" charset="0"/>
              </a:rPr>
              <a:t>Голубая</a:t>
            </a:r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 весна»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грицай а.м. апрель в лес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928670"/>
            <a:ext cx="260740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72066" y="2857496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rgbClr val="0070C0"/>
                </a:solidFill>
                <a:latin typeface="Comic Sans MS" pitchFamily="66" charset="0"/>
              </a:rPr>
              <a:t>Грицай</a:t>
            </a:r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 А.М. «Апрель в лесу»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грицай а.м. подснежн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7" y="3643314"/>
            <a:ext cx="2240665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28662" y="5715016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rgbClr val="0070C0"/>
                </a:solidFill>
                <a:latin typeface="Comic Sans MS" pitchFamily="66" charset="0"/>
              </a:rPr>
              <a:t>Грицай</a:t>
            </a:r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 А.М. «Подснежники»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жуковский с.ю. ветренный апрел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428999"/>
            <a:ext cx="2691001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929190" y="5643578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Жуковский А. «</a:t>
            </a:r>
            <a:r>
              <a:rPr lang="ru-RU" sz="1600" b="1" i="1" dirty="0" err="1" smtClean="0">
                <a:solidFill>
                  <a:srgbClr val="0070C0"/>
                </a:solidFill>
                <a:latin typeface="Comic Sans MS" pitchFamily="66" charset="0"/>
              </a:rPr>
              <a:t>Ветренный</a:t>
            </a:r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 апрель»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506050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285728"/>
            <a:ext cx="2286005" cy="1714504"/>
          </a:xfrm>
          <a:prstGeom prst="rect">
            <a:avLst/>
          </a:prstGeom>
        </p:spPr>
      </p:pic>
      <p:pic>
        <p:nvPicPr>
          <p:cNvPr id="13" name="Рисунок 12" descr="1738708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2000240"/>
            <a:ext cx="1664972" cy="1248729"/>
          </a:xfrm>
          <a:prstGeom prst="rect">
            <a:avLst/>
          </a:prstGeom>
        </p:spPr>
      </p:pic>
      <p:pic>
        <p:nvPicPr>
          <p:cNvPr id="15" name="Рисунок 14" descr="1240834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0430" y="3429000"/>
            <a:ext cx="20955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верьков е.и. весенний павод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78407">
            <a:off x="642910" y="1000107"/>
            <a:ext cx="235808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7158" y="3000372"/>
            <a:ext cx="4071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Зверьков А. «Весенний паводок»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Оксана Лупич подснежн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1843">
            <a:off x="5929322" y="1071546"/>
            <a:ext cx="220520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143504" y="3000372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err="1" smtClean="0">
                <a:solidFill>
                  <a:srgbClr val="0070C0"/>
                </a:solidFill>
                <a:latin typeface="Comic Sans MS" pitchFamily="66" charset="0"/>
              </a:rPr>
              <a:t>Лупич</a:t>
            </a:r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 Оксана «Подснежники»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жуковский с.ю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55957">
            <a:off x="1142976" y="3786189"/>
            <a:ext cx="225234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28596" y="5929330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Жуковский С.Ю. «Ручеек»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кустодиев б.м. вес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12466">
            <a:off x="5429256" y="3857628"/>
            <a:ext cx="2388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429256" y="6000768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Кустодиев Б. «Весна»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506050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1643050"/>
            <a:ext cx="2286005" cy="1714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аранов вес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636085">
            <a:off x="5857884" y="857232"/>
            <a:ext cx="273833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романов роман вес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31296">
            <a:off x="1071538" y="857232"/>
            <a:ext cx="252739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ромпноа роман вес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81237">
            <a:off x="5500694" y="3714752"/>
            <a:ext cx="252837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86446" y="2928934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Таранов «Весна»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3000372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Романов Р. «Весна»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5857892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Романов Р. «Весна»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дыхание весн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2516">
            <a:off x="1142976" y="3643314"/>
            <a:ext cx="238095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14414" y="592933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70C0"/>
                </a:solidFill>
                <a:latin typeface="Comic Sans MS" pitchFamily="66" charset="0"/>
              </a:rPr>
              <a:t>«Дыхание весны»</a:t>
            </a:r>
            <a:endParaRPr lang="ru-RU" sz="16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506050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2071678"/>
            <a:ext cx="2286005" cy="1714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И</a:t>
            </a:r>
            <a:r>
              <a:rPr lang="ru-RU" sz="2800" b="1" i="1" dirty="0" smtClean="0">
                <a:solidFill>
                  <a:srgbClr val="A20000"/>
                </a:solidFill>
                <a:latin typeface="Comic Sans MS" pitchFamily="66" charset="0"/>
              </a:rPr>
              <a:t>з далеких краев, где морская волна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К</a:t>
            </a:r>
            <a:r>
              <a:rPr lang="ru-RU" sz="2800" b="1" i="1" dirty="0" smtClean="0">
                <a:solidFill>
                  <a:srgbClr val="A20000"/>
                </a:solidFill>
                <a:latin typeface="Comic Sans MS" pitchFamily="66" charset="0"/>
              </a:rPr>
              <a:t>ружевной рассыпается пеной.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К </a:t>
            </a:r>
            <a:r>
              <a:rPr lang="ru-RU" sz="2800" b="1" i="1" dirty="0" smtClean="0">
                <a:solidFill>
                  <a:srgbClr val="A20000"/>
                </a:solidFill>
                <a:latin typeface="Comic Sans MS" pitchFamily="66" charset="0"/>
              </a:rPr>
              <a:t>нам на крыльях ветров прилетает весна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И</a:t>
            </a:r>
            <a:r>
              <a:rPr lang="ru-RU" sz="2800" b="1" i="1" dirty="0" smtClean="0">
                <a:solidFill>
                  <a:srgbClr val="A20000"/>
                </a:solidFill>
                <a:latin typeface="Comic Sans MS" pitchFamily="66" charset="0"/>
              </a:rPr>
              <a:t> приносит с собой перемены.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У</a:t>
            </a:r>
            <a:r>
              <a:rPr lang="ru-RU" sz="2800" b="1" i="1" dirty="0" smtClean="0">
                <a:solidFill>
                  <a:srgbClr val="A20000"/>
                </a:solidFill>
                <a:latin typeface="Comic Sans MS" pitchFamily="66" charset="0"/>
              </a:rPr>
              <a:t>крашает весна и сады и поля,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П</a:t>
            </a:r>
            <a:r>
              <a:rPr lang="ru-RU" sz="2800" b="1" i="1" dirty="0" smtClean="0">
                <a:solidFill>
                  <a:srgbClr val="A20000"/>
                </a:solidFill>
                <a:latin typeface="Comic Sans MS" pitchFamily="66" charset="0"/>
              </a:rPr>
              <a:t>окрывает цветами овраги.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О</a:t>
            </a:r>
            <a:r>
              <a:rPr lang="ru-RU" sz="2800" b="1" i="1" dirty="0" smtClean="0">
                <a:solidFill>
                  <a:srgbClr val="A20000"/>
                </a:solidFill>
                <a:latin typeface="Comic Sans MS" pitchFamily="66" charset="0"/>
              </a:rPr>
              <a:t>живает прогретая солнцем земля,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</a:rPr>
              <a:t>П</a:t>
            </a:r>
            <a:r>
              <a:rPr lang="ru-RU" sz="2800" b="1" i="1" dirty="0" smtClean="0">
                <a:solidFill>
                  <a:srgbClr val="A20000"/>
                </a:solidFill>
                <a:latin typeface="Comic Sans MS" pitchFamily="66" charset="0"/>
              </a:rPr>
              <a:t>ьет душистые капельки влаги.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Comic Sans MS" pitchFamily="66" charset="0"/>
              </a:rPr>
              <a:t>Т.А.Шорыгина</a:t>
            </a:r>
            <a:endParaRPr lang="ru-RU" sz="24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50605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2286005" cy="1714504"/>
          </a:xfrm>
          <a:prstGeom prst="rect">
            <a:avLst/>
          </a:prstGeom>
        </p:spPr>
      </p:pic>
      <p:pic>
        <p:nvPicPr>
          <p:cNvPr id="5" name="Рисунок 4" descr="babochkia-48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714356"/>
            <a:ext cx="723900" cy="676275"/>
          </a:xfrm>
          <a:prstGeom prst="rect">
            <a:avLst/>
          </a:prstGeom>
        </p:spPr>
      </p:pic>
      <p:pic>
        <p:nvPicPr>
          <p:cNvPr id="6" name="Рисунок 5" descr="67560916_dtyj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5" y="5572140"/>
            <a:ext cx="8143932" cy="1285860"/>
          </a:xfrm>
          <a:prstGeom prst="rect">
            <a:avLst/>
          </a:prstGeom>
        </p:spPr>
      </p:pic>
      <p:pic>
        <p:nvPicPr>
          <p:cNvPr id="7" name="Рисунок 6" descr="152543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34" y="3000372"/>
            <a:ext cx="1143000" cy="1047750"/>
          </a:xfrm>
          <a:prstGeom prst="rect">
            <a:avLst/>
          </a:prstGeom>
        </p:spPr>
      </p:pic>
      <p:pic>
        <p:nvPicPr>
          <p:cNvPr id="8" name="Рисунок 7" descr="9-6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429000"/>
            <a:ext cx="104775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355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28</cp:revision>
  <dcterms:created xsi:type="dcterms:W3CDTF">2013-08-20T19:23:00Z</dcterms:created>
  <dcterms:modified xsi:type="dcterms:W3CDTF">2016-03-30T09:51:57Z</dcterms:modified>
</cp:coreProperties>
</file>