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63" r:id="rId8"/>
    <p:sldId id="268" r:id="rId9"/>
    <p:sldId id="270" r:id="rId10"/>
    <p:sldId id="267" r:id="rId11"/>
    <p:sldId id="266" r:id="rId12"/>
    <p:sldId id="273" r:id="rId13"/>
    <p:sldId id="274" r:id="rId14"/>
    <p:sldId id="276" r:id="rId15"/>
    <p:sldId id="271" r:id="rId16"/>
    <p:sldId id="269" r:id="rId17"/>
    <p:sldId id="275" r:id="rId18"/>
    <p:sldId id="278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51" autoAdjust="0"/>
  </p:normalViewPr>
  <p:slideViewPr>
    <p:cSldViewPr>
      <p:cViewPr varScale="1">
        <p:scale>
          <a:sx n="103" d="100"/>
          <a:sy n="103" d="100"/>
        </p:scale>
        <p:origin x="-18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324D3-D8EA-4544-872C-6BA3F1757148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6AC8E48-7F45-4EC1-9CE6-707499783C3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</a:rPr>
            <a:t>Познавательная</a:t>
          </a:r>
          <a:endParaRPr lang="ru-RU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3DEF9F05-AA69-4059-9B16-53245448FCF7}" type="parTrans" cxnId="{B70215ED-CA48-45AD-803A-E834B3E65EC8}">
      <dgm:prSet/>
      <dgm:spPr/>
      <dgm:t>
        <a:bodyPr/>
        <a:lstStyle/>
        <a:p>
          <a:endParaRPr lang="ru-RU"/>
        </a:p>
      </dgm:t>
    </dgm:pt>
    <dgm:pt modelId="{3303FB6D-8459-4472-A4EA-05CDF2C35CB9}" type="sibTrans" cxnId="{B70215ED-CA48-45AD-803A-E834B3E65EC8}">
      <dgm:prSet/>
      <dgm:spPr/>
      <dgm:t>
        <a:bodyPr/>
        <a:lstStyle/>
        <a:p>
          <a:endParaRPr lang="ru-RU"/>
        </a:p>
      </dgm:t>
    </dgm:pt>
    <dgm:pt modelId="{5AD9DDA7-7A5E-4F5B-B8AE-9CDC3803427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</a:rPr>
            <a:t>Художественно- </a:t>
          </a:r>
        </a:p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</a:rPr>
            <a:t>эстетическая</a:t>
          </a:r>
          <a:endParaRPr lang="ru-RU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5B801D1B-A659-4BE1-B956-04C8D71AC95A}" type="parTrans" cxnId="{16517DA1-9207-4D5A-BE0E-D958755CAD03}">
      <dgm:prSet/>
      <dgm:spPr/>
      <dgm:t>
        <a:bodyPr/>
        <a:lstStyle/>
        <a:p>
          <a:endParaRPr lang="ru-RU"/>
        </a:p>
      </dgm:t>
    </dgm:pt>
    <dgm:pt modelId="{9DB60AD9-2E05-41BA-8AE3-350CE84334E5}" type="sibTrans" cxnId="{16517DA1-9207-4D5A-BE0E-D958755CAD03}">
      <dgm:prSet/>
      <dgm:spPr/>
      <dgm:t>
        <a:bodyPr/>
        <a:lstStyle/>
        <a:p>
          <a:endParaRPr lang="ru-RU"/>
        </a:p>
      </dgm:t>
    </dgm:pt>
    <dgm:pt modelId="{0678A32F-4BAC-446F-8B58-A57A2BCC5A2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</a:rPr>
            <a:t>Социально-</a:t>
          </a:r>
        </a:p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</a:rPr>
            <a:t>-личностное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dgm:t>
    </dgm:pt>
    <dgm:pt modelId="{1000049F-017E-4060-A562-03D452470F3D}" type="parTrans" cxnId="{FF6A6394-E676-40D4-8079-977F704729DB}">
      <dgm:prSet/>
      <dgm:spPr/>
      <dgm:t>
        <a:bodyPr/>
        <a:lstStyle/>
        <a:p>
          <a:endParaRPr lang="ru-RU"/>
        </a:p>
      </dgm:t>
    </dgm:pt>
    <dgm:pt modelId="{322C1CB5-DDB7-4B9B-BAA0-FCA0A5F8D7CE}" type="sibTrans" cxnId="{FF6A6394-E676-40D4-8079-977F704729DB}">
      <dgm:prSet/>
      <dgm:spPr/>
      <dgm:t>
        <a:bodyPr/>
        <a:lstStyle/>
        <a:p>
          <a:endParaRPr lang="ru-RU"/>
        </a:p>
      </dgm:t>
    </dgm:pt>
    <dgm:pt modelId="{9DE4BCFA-E108-4536-949C-9CFC4ABFE180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</a:rPr>
            <a:t>Речевое</a:t>
          </a:r>
          <a:endParaRPr lang="ru-RU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7D935712-7097-48E2-986E-5602923BA05B}" type="parTrans" cxnId="{1C80B9DF-47E1-4360-977D-D5D69877FEB0}">
      <dgm:prSet/>
      <dgm:spPr/>
      <dgm:t>
        <a:bodyPr/>
        <a:lstStyle/>
        <a:p>
          <a:endParaRPr lang="ru-RU"/>
        </a:p>
      </dgm:t>
    </dgm:pt>
    <dgm:pt modelId="{E7426FD9-BAB3-47D5-B953-A650D532C972}" type="sibTrans" cxnId="{1C80B9DF-47E1-4360-977D-D5D69877FEB0}">
      <dgm:prSet/>
      <dgm:spPr/>
      <dgm:t>
        <a:bodyPr/>
        <a:lstStyle/>
        <a:p>
          <a:endParaRPr lang="ru-RU"/>
        </a:p>
      </dgm:t>
    </dgm:pt>
    <dgm:pt modelId="{C0762C9B-2E4E-4660-B42D-C82692FE504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</a:rPr>
            <a:t>Конструирование</a:t>
          </a:r>
          <a:endParaRPr lang="ru-RU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503DF5A2-7C01-4799-A17E-B7BE9B80D984}" type="parTrans" cxnId="{0710042B-BB75-4763-8A1C-F2698D8FF65C}">
      <dgm:prSet/>
      <dgm:spPr/>
      <dgm:t>
        <a:bodyPr/>
        <a:lstStyle/>
        <a:p>
          <a:endParaRPr lang="ru-RU"/>
        </a:p>
      </dgm:t>
    </dgm:pt>
    <dgm:pt modelId="{C7B410CD-0FC4-4B0A-B830-B127E27BFF7A}" type="sibTrans" cxnId="{0710042B-BB75-4763-8A1C-F2698D8FF65C}">
      <dgm:prSet/>
      <dgm:spPr/>
      <dgm:t>
        <a:bodyPr/>
        <a:lstStyle/>
        <a:p>
          <a:endParaRPr lang="ru-RU"/>
        </a:p>
      </dgm:t>
    </dgm:pt>
    <dgm:pt modelId="{6C264529-4A51-4A69-A17C-8074CB8281AB}" type="pres">
      <dgm:prSet presAssocID="{BBC324D3-D8EA-4544-872C-6BA3F17571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B5F455-A484-4193-889D-75C50674BB80}" type="pres">
      <dgm:prSet presAssocID="{C6AC8E48-7F45-4EC1-9CE6-707499783C3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D420C-5B59-4BC7-A136-F6AC55261A5F}" type="pres">
      <dgm:prSet presAssocID="{3303FB6D-8459-4472-A4EA-05CDF2C35CB9}" presName="sibTrans" presStyleCnt="0"/>
      <dgm:spPr/>
      <dgm:t>
        <a:bodyPr/>
        <a:lstStyle/>
        <a:p>
          <a:endParaRPr lang="ru-RU"/>
        </a:p>
      </dgm:t>
    </dgm:pt>
    <dgm:pt modelId="{F445E85E-C330-4D0B-800E-273ED2FED839}" type="pres">
      <dgm:prSet presAssocID="{5AD9DDA7-7A5E-4F5B-B8AE-9CDC3803427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B44192-AFE8-4FDC-8EF7-310CF080819F}" type="pres">
      <dgm:prSet presAssocID="{9DB60AD9-2E05-41BA-8AE3-350CE84334E5}" presName="sibTrans" presStyleCnt="0"/>
      <dgm:spPr/>
      <dgm:t>
        <a:bodyPr/>
        <a:lstStyle/>
        <a:p>
          <a:endParaRPr lang="ru-RU"/>
        </a:p>
      </dgm:t>
    </dgm:pt>
    <dgm:pt modelId="{554FD3E8-A8A6-4A90-BE9E-3E5F3A353D0F}" type="pres">
      <dgm:prSet presAssocID="{0678A32F-4BAC-446F-8B58-A57A2BCC5A2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CD6C9-D2BF-4A7B-B646-F3D621F9BEF5}" type="pres">
      <dgm:prSet presAssocID="{322C1CB5-DDB7-4B9B-BAA0-FCA0A5F8D7CE}" presName="sibTrans" presStyleCnt="0"/>
      <dgm:spPr/>
      <dgm:t>
        <a:bodyPr/>
        <a:lstStyle/>
        <a:p>
          <a:endParaRPr lang="ru-RU"/>
        </a:p>
      </dgm:t>
    </dgm:pt>
    <dgm:pt modelId="{2CE344B8-5A32-4AC4-A56A-29B21A7393FA}" type="pres">
      <dgm:prSet presAssocID="{9DE4BCFA-E108-4536-949C-9CFC4ABFE18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5D67D-AA87-421F-A0CF-2E55D1F1D2B3}" type="pres">
      <dgm:prSet presAssocID="{E7426FD9-BAB3-47D5-B953-A650D532C972}" presName="sibTrans" presStyleCnt="0"/>
      <dgm:spPr/>
      <dgm:t>
        <a:bodyPr/>
        <a:lstStyle/>
        <a:p>
          <a:endParaRPr lang="ru-RU"/>
        </a:p>
      </dgm:t>
    </dgm:pt>
    <dgm:pt modelId="{6934FC78-A73B-4BB1-A0EB-A2C788CD56A2}" type="pres">
      <dgm:prSet presAssocID="{C0762C9B-2E4E-4660-B42D-C82692FE504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10042B-BB75-4763-8A1C-F2698D8FF65C}" srcId="{BBC324D3-D8EA-4544-872C-6BA3F1757148}" destId="{C0762C9B-2E4E-4660-B42D-C82692FE504C}" srcOrd="4" destOrd="0" parTransId="{503DF5A2-7C01-4799-A17E-B7BE9B80D984}" sibTransId="{C7B410CD-0FC4-4B0A-B830-B127E27BFF7A}"/>
    <dgm:cxn modelId="{FF6A6394-E676-40D4-8079-977F704729DB}" srcId="{BBC324D3-D8EA-4544-872C-6BA3F1757148}" destId="{0678A32F-4BAC-446F-8B58-A57A2BCC5A2D}" srcOrd="2" destOrd="0" parTransId="{1000049F-017E-4060-A562-03D452470F3D}" sibTransId="{322C1CB5-DDB7-4B9B-BAA0-FCA0A5F8D7CE}"/>
    <dgm:cxn modelId="{1C80B9DF-47E1-4360-977D-D5D69877FEB0}" srcId="{BBC324D3-D8EA-4544-872C-6BA3F1757148}" destId="{9DE4BCFA-E108-4536-949C-9CFC4ABFE180}" srcOrd="3" destOrd="0" parTransId="{7D935712-7097-48E2-986E-5602923BA05B}" sibTransId="{E7426FD9-BAB3-47D5-B953-A650D532C972}"/>
    <dgm:cxn modelId="{16517DA1-9207-4D5A-BE0E-D958755CAD03}" srcId="{BBC324D3-D8EA-4544-872C-6BA3F1757148}" destId="{5AD9DDA7-7A5E-4F5B-B8AE-9CDC38034271}" srcOrd="1" destOrd="0" parTransId="{5B801D1B-A659-4BE1-B956-04C8D71AC95A}" sibTransId="{9DB60AD9-2E05-41BA-8AE3-350CE84334E5}"/>
    <dgm:cxn modelId="{24EAC33C-BE7F-4260-B98E-7504DFF63E6E}" type="presOf" srcId="{C6AC8E48-7F45-4EC1-9CE6-707499783C38}" destId="{9AB5F455-A484-4193-889D-75C50674BB80}" srcOrd="0" destOrd="0" presId="urn:microsoft.com/office/officeart/2005/8/layout/hList6"/>
    <dgm:cxn modelId="{A8D6B3E5-4CCA-42B1-8866-92B9969BD16C}" type="presOf" srcId="{C0762C9B-2E4E-4660-B42D-C82692FE504C}" destId="{6934FC78-A73B-4BB1-A0EB-A2C788CD56A2}" srcOrd="0" destOrd="0" presId="urn:microsoft.com/office/officeart/2005/8/layout/hList6"/>
    <dgm:cxn modelId="{B254616B-EE30-4976-9369-5B6C5328D078}" type="presOf" srcId="{9DE4BCFA-E108-4536-949C-9CFC4ABFE180}" destId="{2CE344B8-5A32-4AC4-A56A-29B21A7393FA}" srcOrd="0" destOrd="0" presId="urn:microsoft.com/office/officeart/2005/8/layout/hList6"/>
    <dgm:cxn modelId="{B70215ED-CA48-45AD-803A-E834B3E65EC8}" srcId="{BBC324D3-D8EA-4544-872C-6BA3F1757148}" destId="{C6AC8E48-7F45-4EC1-9CE6-707499783C38}" srcOrd="0" destOrd="0" parTransId="{3DEF9F05-AA69-4059-9B16-53245448FCF7}" sibTransId="{3303FB6D-8459-4472-A4EA-05CDF2C35CB9}"/>
    <dgm:cxn modelId="{16B98903-2245-48CA-912B-14F951E71DEA}" type="presOf" srcId="{5AD9DDA7-7A5E-4F5B-B8AE-9CDC38034271}" destId="{F445E85E-C330-4D0B-800E-273ED2FED839}" srcOrd="0" destOrd="0" presId="urn:microsoft.com/office/officeart/2005/8/layout/hList6"/>
    <dgm:cxn modelId="{1E9B6676-3137-413F-BB60-2D5FEA8E3003}" type="presOf" srcId="{0678A32F-4BAC-446F-8B58-A57A2BCC5A2D}" destId="{554FD3E8-A8A6-4A90-BE9E-3E5F3A353D0F}" srcOrd="0" destOrd="0" presId="urn:microsoft.com/office/officeart/2005/8/layout/hList6"/>
    <dgm:cxn modelId="{6363A64D-FB9C-430F-A404-96D9AE3A9E50}" type="presOf" srcId="{BBC324D3-D8EA-4544-872C-6BA3F1757148}" destId="{6C264529-4A51-4A69-A17C-8074CB8281AB}" srcOrd="0" destOrd="0" presId="urn:microsoft.com/office/officeart/2005/8/layout/hList6"/>
    <dgm:cxn modelId="{13CF1333-C551-4BCC-A8F1-C26379E0CFEF}" type="presParOf" srcId="{6C264529-4A51-4A69-A17C-8074CB8281AB}" destId="{9AB5F455-A484-4193-889D-75C50674BB80}" srcOrd="0" destOrd="0" presId="urn:microsoft.com/office/officeart/2005/8/layout/hList6"/>
    <dgm:cxn modelId="{35057F0D-2F75-48D2-886C-7316DF13A3B9}" type="presParOf" srcId="{6C264529-4A51-4A69-A17C-8074CB8281AB}" destId="{7D4D420C-5B59-4BC7-A136-F6AC55261A5F}" srcOrd="1" destOrd="0" presId="urn:microsoft.com/office/officeart/2005/8/layout/hList6"/>
    <dgm:cxn modelId="{5E5F8400-12BD-4D7D-9291-5FA9FFC6C4C2}" type="presParOf" srcId="{6C264529-4A51-4A69-A17C-8074CB8281AB}" destId="{F445E85E-C330-4D0B-800E-273ED2FED839}" srcOrd="2" destOrd="0" presId="urn:microsoft.com/office/officeart/2005/8/layout/hList6"/>
    <dgm:cxn modelId="{6C95B9D2-AC3A-4FA4-8E51-339679137CD0}" type="presParOf" srcId="{6C264529-4A51-4A69-A17C-8074CB8281AB}" destId="{86B44192-AFE8-4FDC-8EF7-310CF080819F}" srcOrd="3" destOrd="0" presId="urn:microsoft.com/office/officeart/2005/8/layout/hList6"/>
    <dgm:cxn modelId="{F33F2E09-6430-46F6-A6EB-CD1DE71087FF}" type="presParOf" srcId="{6C264529-4A51-4A69-A17C-8074CB8281AB}" destId="{554FD3E8-A8A6-4A90-BE9E-3E5F3A353D0F}" srcOrd="4" destOrd="0" presId="urn:microsoft.com/office/officeart/2005/8/layout/hList6"/>
    <dgm:cxn modelId="{25DC5CAB-9364-4ABA-B982-0C5751AB2B7F}" type="presParOf" srcId="{6C264529-4A51-4A69-A17C-8074CB8281AB}" destId="{128CD6C9-D2BF-4A7B-B646-F3D621F9BEF5}" srcOrd="5" destOrd="0" presId="urn:microsoft.com/office/officeart/2005/8/layout/hList6"/>
    <dgm:cxn modelId="{2E47E0FE-8E9C-489E-803A-A957B208DDDA}" type="presParOf" srcId="{6C264529-4A51-4A69-A17C-8074CB8281AB}" destId="{2CE344B8-5A32-4AC4-A56A-29B21A7393FA}" srcOrd="6" destOrd="0" presId="urn:microsoft.com/office/officeart/2005/8/layout/hList6"/>
    <dgm:cxn modelId="{78E15503-B196-4115-9773-D3706EA9F808}" type="presParOf" srcId="{6C264529-4A51-4A69-A17C-8074CB8281AB}" destId="{A5F5D67D-AA87-421F-A0CF-2E55D1F1D2B3}" srcOrd="7" destOrd="0" presId="urn:microsoft.com/office/officeart/2005/8/layout/hList6"/>
    <dgm:cxn modelId="{FA9E83AE-D280-44F0-A8AB-5220FC9B56E5}" type="presParOf" srcId="{6C264529-4A51-4A69-A17C-8074CB8281AB}" destId="{6934FC78-A73B-4BB1-A0EB-A2C788CD56A2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32C38B-0BA1-4B45-9243-D71E84469D77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1F4E2A-99FE-43A0-880A-24665C6ACD72}">
      <dgm:prSet custT="1"/>
      <dgm:spPr/>
      <dgm:t>
        <a:bodyPr/>
        <a:lstStyle/>
        <a:p>
          <a:pPr rtl="0"/>
          <a:r>
            <a:rPr lang="ru-RU" sz="1800" b="1" dirty="0" smtClean="0"/>
            <a:t>Познавательное развитие</a:t>
          </a:r>
          <a:endParaRPr lang="ru-RU" sz="1800" dirty="0"/>
        </a:p>
      </dgm:t>
    </dgm:pt>
    <dgm:pt modelId="{9BCEED60-D827-419B-9897-445A02FA9718}" type="parTrans" cxnId="{D2F000A4-0691-4EBB-AA40-25513A64792B}">
      <dgm:prSet/>
      <dgm:spPr/>
      <dgm:t>
        <a:bodyPr/>
        <a:lstStyle/>
        <a:p>
          <a:endParaRPr lang="ru-RU"/>
        </a:p>
      </dgm:t>
    </dgm:pt>
    <dgm:pt modelId="{D16023B5-BADB-4AFF-B4AC-A10077574715}" type="sibTrans" cxnId="{D2F000A4-0691-4EBB-AA40-25513A64792B}">
      <dgm:prSet/>
      <dgm:spPr/>
      <dgm:t>
        <a:bodyPr/>
        <a:lstStyle/>
        <a:p>
          <a:endParaRPr lang="ru-RU"/>
        </a:p>
      </dgm:t>
    </dgm:pt>
    <dgm:pt modelId="{8E2BC11F-423A-459F-9111-CE4E179CE119}">
      <dgm:prSet custT="1"/>
      <dgm:spPr/>
      <dgm:t>
        <a:bodyPr/>
        <a:lstStyle/>
        <a:p>
          <a:pPr rtl="0"/>
          <a:r>
            <a:rPr lang="ru-RU" sz="1800" b="1" smtClean="0"/>
            <a:t>Цель: </a:t>
          </a:r>
          <a:endParaRPr lang="ru-RU" sz="1800" dirty="0"/>
        </a:p>
      </dgm:t>
    </dgm:pt>
    <dgm:pt modelId="{D76FE200-73F3-49F4-ACF9-E7D60D54BCD3}" type="parTrans" cxnId="{5531F74F-0296-482B-A45D-382466B4B799}">
      <dgm:prSet/>
      <dgm:spPr/>
      <dgm:t>
        <a:bodyPr/>
        <a:lstStyle/>
        <a:p>
          <a:endParaRPr lang="ru-RU"/>
        </a:p>
      </dgm:t>
    </dgm:pt>
    <dgm:pt modelId="{BB7478B6-D949-4072-BA3A-4F550533AE4A}" type="sibTrans" cxnId="{5531F74F-0296-482B-A45D-382466B4B799}">
      <dgm:prSet/>
      <dgm:spPr/>
      <dgm:t>
        <a:bodyPr/>
        <a:lstStyle/>
        <a:p>
          <a:endParaRPr lang="ru-RU"/>
        </a:p>
      </dgm:t>
    </dgm:pt>
    <dgm:pt modelId="{4AB08FB3-73FD-4006-A7BC-EF4446B5C30C}">
      <dgm:prSet custT="1"/>
      <dgm:spPr/>
      <dgm:t>
        <a:bodyPr/>
        <a:lstStyle/>
        <a:p>
          <a:pPr rtl="0"/>
          <a:r>
            <a:rPr lang="ru-RU" sz="1600" b="1" dirty="0" smtClean="0"/>
            <a:t>Вызвать интерес и желание узнать об истории возникновения своего города. Формировать познавательные интересы, любознательность, активность. Воспитывать любовь к родному городу</a:t>
          </a:r>
          <a:r>
            <a:rPr lang="ru-RU" sz="1200" b="1" dirty="0" smtClean="0"/>
            <a:t>.</a:t>
          </a:r>
          <a:endParaRPr lang="ru-RU" sz="1200" b="1" dirty="0"/>
        </a:p>
      </dgm:t>
    </dgm:pt>
    <dgm:pt modelId="{2B1C69EF-6A40-4BF0-9174-683FBCEF9503}" type="parTrans" cxnId="{8A1ACBB3-B7FA-43B1-B495-A3902A3C1502}">
      <dgm:prSet/>
      <dgm:spPr/>
      <dgm:t>
        <a:bodyPr/>
        <a:lstStyle/>
        <a:p>
          <a:endParaRPr lang="ru-RU"/>
        </a:p>
      </dgm:t>
    </dgm:pt>
    <dgm:pt modelId="{3CB79A12-EC0E-4D97-BF12-F9BF9C73B975}" type="sibTrans" cxnId="{8A1ACBB3-B7FA-43B1-B495-A3902A3C1502}">
      <dgm:prSet/>
      <dgm:spPr/>
      <dgm:t>
        <a:bodyPr/>
        <a:lstStyle/>
        <a:p>
          <a:endParaRPr lang="ru-RU"/>
        </a:p>
      </dgm:t>
    </dgm:pt>
    <dgm:pt modelId="{549063AB-4907-442F-BD50-FE9B2657E08D}" type="pres">
      <dgm:prSet presAssocID="{7332C38B-0BA1-4B45-9243-D71E84469D7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EC6028E-FF4A-44BF-9538-388C7BB31EB6}" type="pres">
      <dgm:prSet presAssocID="{7332C38B-0BA1-4B45-9243-D71E84469D77}" presName="pyramid" presStyleLbl="node1" presStyleIdx="0" presStyleCnt="1"/>
      <dgm:spPr/>
    </dgm:pt>
    <dgm:pt modelId="{03BAC6A2-BA40-4D8E-A8C0-A852B6B4EEA1}" type="pres">
      <dgm:prSet presAssocID="{7332C38B-0BA1-4B45-9243-D71E84469D77}" presName="theList" presStyleCnt="0"/>
      <dgm:spPr/>
    </dgm:pt>
    <dgm:pt modelId="{B7D8F0AD-B427-478F-86DA-952B22A6DD55}" type="pres">
      <dgm:prSet presAssocID="{611F4E2A-99FE-43A0-880A-24665C6ACD72}" presName="aNode" presStyleLbl="fgAcc1" presStyleIdx="0" presStyleCnt="3" custScaleX="162102" custScaleY="142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4F98DB-6E5D-489C-BE3E-F1C4A4CFDCDD}" type="pres">
      <dgm:prSet presAssocID="{611F4E2A-99FE-43A0-880A-24665C6ACD72}" presName="aSpace" presStyleCnt="0"/>
      <dgm:spPr/>
    </dgm:pt>
    <dgm:pt modelId="{23715296-C2E5-46A1-BB20-848B72B8410A}" type="pres">
      <dgm:prSet presAssocID="{8E2BC11F-423A-459F-9111-CE4E179CE119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BD1D2-5ED7-4867-B993-EA9DFA2F129A}" type="pres">
      <dgm:prSet presAssocID="{8E2BC11F-423A-459F-9111-CE4E179CE119}" presName="aSpace" presStyleCnt="0"/>
      <dgm:spPr/>
    </dgm:pt>
    <dgm:pt modelId="{3A0D1BEF-719E-4D0B-81DE-C61951EE1A40}" type="pres">
      <dgm:prSet presAssocID="{4AB08FB3-73FD-4006-A7BC-EF4446B5C30C}" presName="aNode" presStyleLbl="fgAcc1" presStyleIdx="2" presStyleCnt="3" custScaleX="236398" custScaleY="294848" custLinFactY="7455" custLinFactNeighborX="-829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738A3-9BE7-42A9-B2BF-D07641ED4BF1}" type="pres">
      <dgm:prSet presAssocID="{4AB08FB3-73FD-4006-A7BC-EF4446B5C30C}" presName="aSpace" presStyleCnt="0"/>
      <dgm:spPr/>
    </dgm:pt>
  </dgm:ptLst>
  <dgm:cxnLst>
    <dgm:cxn modelId="{5531F74F-0296-482B-A45D-382466B4B799}" srcId="{7332C38B-0BA1-4B45-9243-D71E84469D77}" destId="{8E2BC11F-423A-459F-9111-CE4E179CE119}" srcOrd="1" destOrd="0" parTransId="{D76FE200-73F3-49F4-ACF9-E7D60D54BCD3}" sibTransId="{BB7478B6-D949-4072-BA3A-4F550533AE4A}"/>
    <dgm:cxn modelId="{D2F000A4-0691-4EBB-AA40-25513A64792B}" srcId="{7332C38B-0BA1-4B45-9243-D71E84469D77}" destId="{611F4E2A-99FE-43A0-880A-24665C6ACD72}" srcOrd="0" destOrd="0" parTransId="{9BCEED60-D827-419B-9897-445A02FA9718}" sibTransId="{D16023B5-BADB-4AFF-B4AC-A10077574715}"/>
    <dgm:cxn modelId="{25327E88-0C35-422F-8129-1172133CEF6D}" type="presOf" srcId="{611F4E2A-99FE-43A0-880A-24665C6ACD72}" destId="{B7D8F0AD-B427-478F-86DA-952B22A6DD55}" srcOrd="0" destOrd="0" presId="urn:microsoft.com/office/officeart/2005/8/layout/pyramid2"/>
    <dgm:cxn modelId="{D462AEE6-26F0-464C-86D0-4D947D16B9BC}" type="presOf" srcId="{8E2BC11F-423A-459F-9111-CE4E179CE119}" destId="{23715296-C2E5-46A1-BB20-848B72B8410A}" srcOrd="0" destOrd="0" presId="urn:microsoft.com/office/officeart/2005/8/layout/pyramid2"/>
    <dgm:cxn modelId="{8A1ACBB3-B7FA-43B1-B495-A3902A3C1502}" srcId="{7332C38B-0BA1-4B45-9243-D71E84469D77}" destId="{4AB08FB3-73FD-4006-A7BC-EF4446B5C30C}" srcOrd="2" destOrd="0" parTransId="{2B1C69EF-6A40-4BF0-9174-683FBCEF9503}" sibTransId="{3CB79A12-EC0E-4D97-BF12-F9BF9C73B975}"/>
    <dgm:cxn modelId="{C9677A2C-BFEB-4C73-A9BA-733451B2589B}" type="presOf" srcId="{4AB08FB3-73FD-4006-A7BC-EF4446B5C30C}" destId="{3A0D1BEF-719E-4D0B-81DE-C61951EE1A40}" srcOrd="0" destOrd="0" presId="urn:microsoft.com/office/officeart/2005/8/layout/pyramid2"/>
    <dgm:cxn modelId="{ED82402B-401E-4D40-8FAB-851C7489DA92}" type="presOf" srcId="{7332C38B-0BA1-4B45-9243-D71E84469D77}" destId="{549063AB-4907-442F-BD50-FE9B2657E08D}" srcOrd="0" destOrd="0" presId="urn:microsoft.com/office/officeart/2005/8/layout/pyramid2"/>
    <dgm:cxn modelId="{B37D4015-30D6-433A-88D8-1BD5FCDCB1CA}" type="presParOf" srcId="{549063AB-4907-442F-BD50-FE9B2657E08D}" destId="{5EC6028E-FF4A-44BF-9538-388C7BB31EB6}" srcOrd="0" destOrd="0" presId="urn:microsoft.com/office/officeart/2005/8/layout/pyramid2"/>
    <dgm:cxn modelId="{FE2FF981-F87D-4AAF-871F-0D075679F6DB}" type="presParOf" srcId="{549063AB-4907-442F-BD50-FE9B2657E08D}" destId="{03BAC6A2-BA40-4D8E-A8C0-A852B6B4EEA1}" srcOrd="1" destOrd="0" presId="urn:microsoft.com/office/officeart/2005/8/layout/pyramid2"/>
    <dgm:cxn modelId="{2003D3BC-E633-419C-BFA7-2705FAE92301}" type="presParOf" srcId="{03BAC6A2-BA40-4D8E-A8C0-A852B6B4EEA1}" destId="{B7D8F0AD-B427-478F-86DA-952B22A6DD55}" srcOrd="0" destOrd="0" presId="urn:microsoft.com/office/officeart/2005/8/layout/pyramid2"/>
    <dgm:cxn modelId="{655E8004-BBE4-4868-AD68-5A6FF150A9D7}" type="presParOf" srcId="{03BAC6A2-BA40-4D8E-A8C0-A852B6B4EEA1}" destId="{034F98DB-6E5D-489C-BE3E-F1C4A4CFDCDD}" srcOrd="1" destOrd="0" presId="urn:microsoft.com/office/officeart/2005/8/layout/pyramid2"/>
    <dgm:cxn modelId="{EA950DB5-94FD-4A36-BB9E-3E1ABF52EC66}" type="presParOf" srcId="{03BAC6A2-BA40-4D8E-A8C0-A852B6B4EEA1}" destId="{23715296-C2E5-46A1-BB20-848B72B8410A}" srcOrd="2" destOrd="0" presId="urn:microsoft.com/office/officeart/2005/8/layout/pyramid2"/>
    <dgm:cxn modelId="{BB5526DB-7294-497D-BF4A-7E2094F36628}" type="presParOf" srcId="{03BAC6A2-BA40-4D8E-A8C0-A852B6B4EEA1}" destId="{219BD1D2-5ED7-4867-B993-EA9DFA2F129A}" srcOrd="3" destOrd="0" presId="urn:microsoft.com/office/officeart/2005/8/layout/pyramid2"/>
    <dgm:cxn modelId="{25D44E5C-D495-4B8E-846E-A5BE69C79966}" type="presParOf" srcId="{03BAC6A2-BA40-4D8E-A8C0-A852B6B4EEA1}" destId="{3A0D1BEF-719E-4D0B-81DE-C61951EE1A40}" srcOrd="4" destOrd="0" presId="urn:microsoft.com/office/officeart/2005/8/layout/pyramid2"/>
    <dgm:cxn modelId="{B52FC8D3-6D3A-4E94-8314-516F8B060ED5}" type="presParOf" srcId="{03BAC6A2-BA40-4D8E-A8C0-A852B6B4EEA1}" destId="{810738A3-9BE7-42A9-B2BF-D07641ED4BF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67C146-9FDC-48DB-8120-9E88F68CF66D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F49265-2EF0-4345-B8A7-536161F80233}">
      <dgm:prSet custT="1"/>
      <dgm:spPr/>
      <dgm:t>
        <a:bodyPr/>
        <a:lstStyle/>
        <a:p>
          <a:pPr rtl="0"/>
          <a:r>
            <a:rPr lang="ru-RU" sz="1600" b="1" i="0" baseline="0" dirty="0" smtClean="0"/>
            <a:t>Цель:</a:t>
          </a:r>
        </a:p>
        <a:p>
          <a:pPr rtl="0"/>
          <a:r>
            <a:rPr lang="ru-RU" sz="1600" b="1" i="0" baseline="0" dirty="0" smtClean="0"/>
            <a:t>Закрепить понятие - малая Родина. Формировать умение замечать красоту городских улиц, расширять представления детей о родном городе в поэзии, музыке, произведениях изобразительного искусства. Воспитывать эмоциональную отзывчивость, любовь к родному краю.</a:t>
          </a:r>
          <a:endParaRPr lang="ru-RU" sz="1600" b="1" i="0" baseline="0" dirty="0"/>
        </a:p>
      </dgm:t>
    </dgm:pt>
    <dgm:pt modelId="{CFDAAE54-08D6-4EB9-8BAD-66242D31A49C}" type="parTrans" cxnId="{068C5C04-AF66-45C9-917D-055FDBF8F40F}">
      <dgm:prSet/>
      <dgm:spPr/>
      <dgm:t>
        <a:bodyPr/>
        <a:lstStyle/>
        <a:p>
          <a:endParaRPr lang="ru-RU"/>
        </a:p>
      </dgm:t>
    </dgm:pt>
    <dgm:pt modelId="{BB04582C-5D59-4A6E-AF96-A8A307C8316A}" type="sibTrans" cxnId="{068C5C04-AF66-45C9-917D-055FDBF8F40F}">
      <dgm:prSet/>
      <dgm:spPr/>
      <dgm:t>
        <a:bodyPr/>
        <a:lstStyle/>
        <a:p>
          <a:endParaRPr lang="ru-RU"/>
        </a:p>
      </dgm:t>
    </dgm:pt>
    <dgm:pt modelId="{2F66B56F-40D1-471E-8248-C6EE85D871F6}">
      <dgm:prSet custT="1"/>
      <dgm:spPr/>
      <dgm:t>
        <a:bodyPr/>
        <a:lstStyle/>
        <a:p>
          <a:pPr rtl="0"/>
          <a:r>
            <a:rPr lang="ru-RU" sz="1800" b="1" i="0" baseline="0" dirty="0" smtClean="0"/>
            <a:t>Наш любимый город.</a:t>
          </a:r>
          <a:endParaRPr lang="ru-RU" sz="1800" b="1" i="0" baseline="0" dirty="0"/>
        </a:p>
      </dgm:t>
    </dgm:pt>
    <dgm:pt modelId="{5BA91BAC-DEA2-48A4-9D0D-9F3191D5E7C9}" type="sibTrans" cxnId="{717551A2-9390-4B16-8E4F-E3962161FC89}">
      <dgm:prSet/>
      <dgm:spPr/>
      <dgm:t>
        <a:bodyPr/>
        <a:lstStyle/>
        <a:p>
          <a:endParaRPr lang="ru-RU"/>
        </a:p>
      </dgm:t>
    </dgm:pt>
    <dgm:pt modelId="{08D5F5F5-6CCF-48A8-B0D6-7D29E75E19DC}" type="parTrans" cxnId="{717551A2-9390-4B16-8E4F-E3962161FC89}">
      <dgm:prSet/>
      <dgm:spPr/>
      <dgm:t>
        <a:bodyPr/>
        <a:lstStyle/>
        <a:p>
          <a:endParaRPr lang="ru-RU"/>
        </a:p>
      </dgm:t>
    </dgm:pt>
    <dgm:pt modelId="{52B36998-81D5-42D1-AF55-DD041BC7D325}" type="pres">
      <dgm:prSet presAssocID="{BB67C146-9FDC-48DB-8120-9E88F68CF66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C787D37-3505-48E6-BCA4-D7D298C4C24E}" type="pres">
      <dgm:prSet presAssocID="{BB67C146-9FDC-48DB-8120-9E88F68CF66D}" presName="pyramid" presStyleLbl="node1" presStyleIdx="0" presStyleCnt="1" custLinFactNeighborX="-30974" custLinFactNeighborY="1517"/>
      <dgm:spPr/>
    </dgm:pt>
    <dgm:pt modelId="{2B23FED7-EA5F-48A5-946C-A5F7DCD66B5D}" type="pres">
      <dgm:prSet presAssocID="{BB67C146-9FDC-48DB-8120-9E88F68CF66D}" presName="theList" presStyleCnt="0"/>
      <dgm:spPr/>
    </dgm:pt>
    <dgm:pt modelId="{D9E91BA6-F04D-4187-92EA-2AE26932D517}" type="pres">
      <dgm:prSet presAssocID="{2F66B56F-40D1-471E-8248-C6EE85D871F6}" presName="aNode" presStyleLbl="fgAcc1" presStyleIdx="0" presStyleCnt="2" custScaleX="105494" custScaleY="101268" custLinFactY="-7102" custLinFactNeighborX="-1924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793B5-C247-4A43-B8FA-3E2159701319}" type="pres">
      <dgm:prSet presAssocID="{2F66B56F-40D1-471E-8248-C6EE85D871F6}" presName="aSpace" presStyleCnt="0"/>
      <dgm:spPr/>
    </dgm:pt>
    <dgm:pt modelId="{001E5D00-4D25-4D63-99EC-646DB7903F8E}" type="pres">
      <dgm:prSet presAssocID="{21F49265-2EF0-4345-B8A7-536161F80233}" presName="aNode" presStyleLbl="fgAcc1" presStyleIdx="1" presStyleCnt="2" custScaleX="201597" custScaleY="231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431D31-CC9A-47B9-A3EA-A78BD0548BBF}" type="pres">
      <dgm:prSet presAssocID="{21F49265-2EF0-4345-B8A7-536161F80233}" presName="aSpace" presStyleCnt="0"/>
      <dgm:spPr/>
    </dgm:pt>
  </dgm:ptLst>
  <dgm:cxnLst>
    <dgm:cxn modelId="{068C5C04-AF66-45C9-917D-055FDBF8F40F}" srcId="{BB67C146-9FDC-48DB-8120-9E88F68CF66D}" destId="{21F49265-2EF0-4345-B8A7-536161F80233}" srcOrd="1" destOrd="0" parTransId="{CFDAAE54-08D6-4EB9-8BAD-66242D31A49C}" sibTransId="{BB04582C-5D59-4A6E-AF96-A8A307C8316A}"/>
    <dgm:cxn modelId="{717551A2-9390-4B16-8E4F-E3962161FC89}" srcId="{BB67C146-9FDC-48DB-8120-9E88F68CF66D}" destId="{2F66B56F-40D1-471E-8248-C6EE85D871F6}" srcOrd="0" destOrd="0" parTransId="{08D5F5F5-6CCF-48A8-B0D6-7D29E75E19DC}" sibTransId="{5BA91BAC-DEA2-48A4-9D0D-9F3191D5E7C9}"/>
    <dgm:cxn modelId="{2EF1B11A-50EE-4E40-A5B2-A834C32FE737}" type="presOf" srcId="{21F49265-2EF0-4345-B8A7-536161F80233}" destId="{001E5D00-4D25-4D63-99EC-646DB7903F8E}" srcOrd="0" destOrd="0" presId="urn:microsoft.com/office/officeart/2005/8/layout/pyramid2"/>
    <dgm:cxn modelId="{5D75B58D-EABC-4C1F-9C5C-15C8A04CFCF6}" type="presOf" srcId="{2F66B56F-40D1-471E-8248-C6EE85D871F6}" destId="{D9E91BA6-F04D-4187-92EA-2AE26932D517}" srcOrd="0" destOrd="0" presId="urn:microsoft.com/office/officeart/2005/8/layout/pyramid2"/>
    <dgm:cxn modelId="{35F9283F-D891-479D-8F70-4B70D76F59A9}" type="presOf" srcId="{BB67C146-9FDC-48DB-8120-9E88F68CF66D}" destId="{52B36998-81D5-42D1-AF55-DD041BC7D325}" srcOrd="0" destOrd="0" presId="urn:microsoft.com/office/officeart/2005/8/layout/pyramid2"/>
    <dgm:cxn modelId="{52B51841-22F4-4875-BEB7-93A7DD80CBCA}" type="presParOf" srcId="{52B36998-81D5-42D1-AF55-DD041BC7D325}" destId="{BC787D37-3505-48E6-BCA4-D7D298C4C24E}" srcOrd="0" destOrd="0" presId="urn:microsoft.com/office/officeart/2005/8/layout/pyramid2"/>
    <dgm:cxn modelId="{1CE244DE-3CC7-4273-8190-F1FBD7A42B43}" type="presParOf" srcId="{52B36998-81D5-42D1-AF55-DD041BC7D325}" destId="{2B23FED7-EA5F-48A5-946C-A5F7DCD66B5D}" srcOrd="1" destOrd="0" presId="urn:microsoft.com/office/officeart/2005/8/layout/pyramid2"/>
    <dgm:cxn modelId="{86D24828-FB4A-455C-B329-9C923493C5DF}" type="presParOf" srcId="{2B23FED7-EA5F-48A5-946C-A5F7DCD66B5D}" destId="{D9E91BA6-F04D-4187-92EA-2AE26932D517}" srcOrd="0" destOrd="0" presId="urn:microsoft.com/office/officeart/2005/8/layout/pyramid2"/>
    <dgm:cxn modelId="{464293FD-3884-471C-A64B-D33252E6ABB0}" type="presParOf" srcId="{2B23FED7-EA5F-48A5-946C-A5F7DCD66B5D}" destId="{E68793B5-C247-4A43-B8FA-3E2159701319}" srcOrd="1" destOrd="0" presId="urn:microsoft.com/office/officeart/2005/8/layout/pyramid2"/>
    <dgm:cxn modelId="{F7AAD419-46B2-4B2C-8026-7DFFC58C852E}" type="presParOf" srcId="{2B23FED7-EA5F-48A5-946C-A5F7DCD66B5D}" destId="{001E5D00-4D25-4D63-99EC-646DB7903F8E}" srcOrd="2" destOrd="0" presId="urn:microsoft.com/office/officeart/2005/8/layout/pyramid2"/>
    <dgm:cxn modelId="{2E4AB8A0-4DB2-44DC-B638-F34C3BB8961C}" type="presParOf" srcId="{2B23FED7-EA5F-48A5-946C-A5F7DCD66B5D}" destId="{71431D31-CC9A-47B9-A3EA-A78BD0548BBF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5F455-A484-4193-889D-75C50674BB80}">
      <dsp:nvSpPr>
        <dsp:cNvPr id="0" name=""/>
        <dsp:cNvSpPr/>
      </dsp:nvSpPr>
      <dsp:spPr>
        <a:xfrm rot="16200000">
          <a:off x="-1084849" y="1088417"/>
          <a:ext cx="3429023" cy="1252188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</a:rPr>
            <a:t>Познавательная</a:t>
          </a:r>
          <a:endParaRPr lang="ru-RU" sz="1400" b="1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3568" y="685805"/>
        <a:ext cx="1252188" cy="2057413"/>
      </dsp:txXfrm>
    </dsp:sp>
    <dsp:sp modelId="{F445E85E-C330-4D0B-800E-273ED2FED839}">
      <dsp:nvSpPr>
        <dsp:cNvPr id="0" name=""/>
        <dsp:cNvSpPr/>
      </dsp:nvSpPr>
      <dsp:spPr>
        <a:xfrm rot="16200000">
          <a:off x="261253" y="1088417"/>
          <a:ext cx="3429023" cy="1252188"/>
        </a:xfrm>
        <a:prstGeom prst="flowChartManualOperation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</a:rPr>
            <a:t>Художественно-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</a:rPr>
            <a:t>эстетическая</a:t>
          </a:r>
          <a:endParaRPr lang="ru-RU" sz="1400" b="1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1349670" y="685805"/>
        <a:ext cx="1252188" cy="2057413"/>
      </dsp:txXfrm>
    </dsp:sp>
    <dsp:sp modelId="{554FD3E8-A8A6-4A90-BE9E-3E5F3A353D0F}">
      <dsp:nvSpPr>
        <dsp:cNvPr id="0" name=""/>
        <dsp:cNvSpPr/>
      </dsp:nvSpPr>
      <dsp:spPr>
        <a:xfrm rot="16200000">
          <a:off x="1607355" y="1088417"/>
          <a:ext cx="3429023" cy="1252188"/>
        </a:xfrm>
        <a:prstGeom prst="flowChartManualOperati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</a:rPr>
            <a:t>Социально-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</a:rPr>
            <a:t>-личностное</a:t>
          </a:r>
          <a:endParaRPr lang="ru-RU" sz="1100" b="1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2695772" y="685805"/>
        <a:ext cx="1252188" cy="2057413"/>
      </dsp:txXfrm>
    </dsp:sp>
    <dsp:sp modelId="{2CE344B8-5A32-4AC4-A56A-29B21A7393FA}">
      <dsp:nvSpPr>
        <dsp:cNvPr id="0" name=""/>
        <dsp:cNvSpPr/>
      </dsp:nvSpPr>
      <dsp:spPr>
        <a:xfrm rot="16200000">
          <a:off x="2953457" y="1088417"/>
          <a:ext cx="3429023" cy="1252188"/>
        </a:xfrm>
        <a:prstGeom prst="flowChartManualOperation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</a:rPr>
            <a:t>Речевое</a:t>
          </a:r>
          <a:endParaRPr lang="ru-RU" sz="1400" b="1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4041874" y="685805"/>
        <a:ext cx="1252188" cy="2057413"/>
      </dsp:txXfrm>
    </dsp:sp>
    <dsp:sp modelId="{6934FC78-A73B-4BB1-A0EB-A2C788CD56A2}">
      <dsp:nvSpPr>
        <dsp:cNvPr id="0" name=""/>
        <dsp:cNvSpPr/>
      </dsp:nvSpPr>
      <dsp:spPr>
        <a:xfrm rot="16200000">
          <a:off x="4299560" y="1088417"/>
          <a:ext cx="3429023" cy="1252188"/>
        </a:xfrm>
        <a:prstGeom prst="flowChartManualOperati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</a:rPr>
            <a:t>Конструирование</a:t>
          </a:r>
          <a:endParaRPr lang="ru-RU" sz="1400" b="1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5387977" y="685805"/>
        <a:ext cx="1252188" cy="20574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6028E-FF4A-44BF-9538-388C7BB31EB6}">
      <dsp:nvSpPr>
        <dsp:cNvPr id="0" name=""/>
        <dsp:cNvSpPr/>
      </dsp:nvSpPr>
      <dsp:spPr>
        <a:xfrm>
          <a:off x="65061" y="0"/>
          <a:ext cx="2294675" cy="528641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8F0AD-B427-478F-86DA-952B22A6DD55}">
      <dsp:nvSpPr>
        <dsp:cNvPr id="0" name=""/>
        <dsp:cNvSpPr/>
      </dsp:nvSpPr>
      <dsp:spPr>
        <a:xfrm>
          <a:off x="749261" y="530456"/>
          <a:ext cx="2417814" cy="10471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Познавательное развитие</a:t>
          </a:r>
          <a:endParaRPr lang="ru-RU" sz="1800" kern="1200" dirty="0"/>
        </a:p>
      </dsp:txBody>
      <dsp:txXfrm>
        <a:off x="800378" y="581573"/>
        <a:ext cx="2315580" cy="944894"/>
      </dsp:txXfrm>
    </dsp:sp>
    <dsp:sp modelId="{23715296-C2E5-46A1-BB20-848B72B8410A}">
      <dsp:nvSpPr>
        <dsp:cNvPr id="0" name=""/>
        <dsp:cNvSpPr/>
      </dsp:nvSpPr>
      <dsp:spPr>
        <a:xfrm>
          <a:off x="1212399" y="1669477"/>
          <a:ext cx="1491538" cy="7351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Цель: </a:t>
          </a:r>
          <a:endParaRPr lang="ru-RU" sz="1800" kern="1200" dirty="0"/>
        </a:p>
      </dsp:txBody>
      <dsp:txXfrm>
        <a:off x="1248286" y="1705364"/>
        <a:ext cx="1419764" cy="663367"/>
      </dsp:txXfrm>
    </dsp:sp>
    <dsp:sp modelId="{3A0D1BEF-719E-4D0B-81DE-C61951EE1A40}">
      <dsp:nvSpPr>
        <dsp:cNvPr id="0" name=""/>
        <dsp:cNvSpPr/>
      </dsp:nvSpPr>
      <dsp:spPr>
        <a:xfrm>
          <a:off x="71431" y="2643209"/>
          <a:ext cx="3525968" cy="21675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Вызвать интерес и желание узнать об истории возникновения своего города. Формировать познавательные интересы, любознательность, активность. Воспитывать любовь к родному городу</a:t>
          </a:r>
          <a:r>
            <a:rPr lang="ru-RU" sz="1200" b="1" kern="1200" dirty="0" smtClean="0"/>
            <a:t>.</a:t>
          </a:r>
          <a:endParaRPr lang="ru-RU" sz="1200" b="1" kern="1200" dirty="0"/>
        </a:p>
      </dsp:txBody>
      <dsp:txXfrm>
        <a:off x="177242" y="2749020"/>
        <a:ext cx="3314346" cy="19559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87D37-3505-48E6-BCA4-D7D298C4C24E}">
      <dsp:nvSpPr>
        <dsp:cNvPr id="0" name=""/>
        <dsp:cNvSpPr/>
      </dsp:nvSpPr>
      <dsp:spPr>
        <a:xfrm>
          <a:off x="0" y="0"/>
          <a:ext cx="2424562" cy="507209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91BA6-F04D-4187-92EA-2AE26932D517}">
      <dsp:nvSpPr>
        <dsp:cNvPr id="0" name=""/>
        <dsp:cNvSpPr/>
      </dsp:nvSpPr>
      <dsp:spPr>
        <a:xfrm>
          <a:off x="1071567" y="285757"/>
          <a:ext cx="1662549" cy="11476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/>
            <a:t>Наш любимый город.</a:t>
          </a:r>
          <a:endParaRPr lang="ru-RU" sz="1800" b="1" i="0" kern="1200" baseline="0" dirty="0"/>
        </a:p>
      </dsp:txBody>
      <dsp:txXfrm>
        <a:off x="1127591" y="341781"/>
        <a:ext cx="1550501" cy="1035619"/>
      </dsp:txXfrm>
    </dsp:sp>
    <dsp:sp modelId="{001E5D00-4D25-4D63-99EC-646DB7903F8E}">
      <dsp:nvSpPr>
        <dsp:cNvPr id="0" name=""/>
        <dsp:cNvSpPr/>
      </dsp:nvSpPr>
      <dsp:spPr>
        <a:xfrm>
          <a:off x="617571" y="1797235"/>
          <a:ext cx="3177099" cy="26252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/>
            <a:t>Цель: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/>
            <a:t>Закрепить понятие - малая Родина. Формировать умение замечать красоту городских улиц, расширять представления детей о родном городе в поэзии, музыке, произведениях изобразительного искусства. Воспитывать эмоциональную отзывчивость, любовь к родному краю.</a:t>
          </a:r>
          <a:endParaRPr lang="ru-RU" sz="1600" b="1" i="0" kern="1200" baseline="0" dirty="0"/>
        </a:p>
      </dsp:txBody>
      <dsp:txXfrm>
        <a:off x="745727" y="1925391"/>
        <a:ext cx="2920787" cy="2368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5784-95A7-42D7-9771-980CB61AE793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CFC5F-F8E3-4E7A-8EB7-34BDAC9D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layer.myshared.ru/295000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«Мой город Екатеринбург»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5500702"/>
            <a:ext cx="4071966" cy="8572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Проект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2018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Воспитатель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Токманцева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Е.В.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4" name="Picture 6" descr="http://www.nemiga.info/rossiya/ekaterinburg/ekaterinburg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571612"/>
            <a:ext cx="2786082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http://static.panoramio.com/photos/large/550971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643050"/>
            <a:ext cx="3320245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Екатеринбург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07450999"/>
              </p:ext>
            </p:extLst>
          </p:nvPr>
        </p:nvGraphicFramePr>
        <p:xfrm>
          <a:off x="714348" y="1214422"/>
          <a:ext cx="3786214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4143372" y="1214422"/>
          <a:ext cx="400052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6541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Екатеринбург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8472518" cy="357190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Беседа с детьми на тему « Наш любимый город».</a:t>
            </a:r>
          </a:p>
          <a:p>
            <a:endParaRPr lang="ru-RU" sz="2800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</a:t>
            </a:r>
            <a:endParaRPr lang="ru-RU" dirty="0"/>
          </a:p>
        </p:txBody>
      </p:sp>
      <p:pic>
        <p:nvPicPr>
          <p:cNvPr id="5122" name="Picture 2" descr="C:\Users\Сергей\Desktop\Новая папка (2)\2015 год\P10109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86116" y="4143380"/>
            <a:ext cx="3143272" cy="2470810"/>
          </a:xfrm>
          <a:prstGeom prst="rect">
            <a:avLst/>
          </a:prstGeom>
          <a:noFill/>
        </p:spPr>
      </p:pic>
      <p:pic>
        <p:nvPicPr>
          <p:cNvPr id="13" name="Picture 14" descr="http://perm.mk.ru/upload/iblock_mk/475/84/ab/3f/DETAIL_PICTURE__517214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285860"/>
            <a:ext cx="242889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0" descr="http://900igr.net/datai/literatura/Skazki-Pavla-Bazhova/0007-008-Pamjatnik-P.P.-Bazhovu-v-Ekaterinbu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39" y="1500174"/>
            <a:ext cx="6172603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2" descr="http://ekaterinburg-hotels.org/img/text/ekb_Crkva_na_korv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4214818"/>
            <a:ext cx="2357453" cy="2250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4"/>
          <p:cNvSpPr txBox="1">
            <a:spLocks/>
          </p:cNvSpPr>
          <p:nvPr/>
        </p:nvSpPr>
        <p:spPr>
          <a:xfrm>
            <a:off x="500034" y="285728"/>
            <a:ext cx="8258204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Екатеринбург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6" descr="http://static.diary.ru/userdir/1/4/2/4/1424532/524358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357670"/>
            <a:ext cx="2714644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282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43636" y="274638"/>
            <a:ext cx="3000364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                       Екатеринбург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9" name="Текст 2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7" name="Picture 9" descr="C:\Users\Сергей\Desktop\Новая папка город фото\P10201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-500099" y="3500438"/>
            <a:ext cx="3905277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0" name="Текст 29"/>
          <p:cNvSpPr>
            <a:spLocks noGrp="1"/>
          </p:cNvSpPr>
          <p:nvPr>
            <p:ph type="body" sz="quarter" idx="3"/>
          </p:nvPr>
        </p:nvSpPr>
        <p:spPr>
          <a:xfrm>
            <a:off x="6143636" y="1714488"/>
            <a:ext cx="2541577" cy="85725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Рассматривание иллюстраций с видом города.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Сергей\Desktop\Новая папка город фото\P102016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0" y="450600"/>
            <a:ext cx="2469386" cy="2621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6" name="Picture 8" descr="C:\Users\Сергей\Desktop\Новая папка город фото\P10201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7078994" y="5143512"/>
            <a:ext cx="23409276" cy="3929090"/>
          </a:xfrm>
          <a:prstGeom prst="rect">
            <a:avLst/>
          </a:prstGeom>
          <a:noFill/>
        </p:spPr>
      </p:pic>
      <p:pic>
        <p:nvPicPr>
          <p:cNvPr id="26" name="Рисунок 25" descr="C:\Users\Сергей\Desktop\Новая папка город фото\P102017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857628"/>
            <a:ext cx="264317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7" name="Picture 12" descr="http://s3.afisha.net/MediaStorage/51ded58bd26647f78e73841976f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2526" y="285728"/>
            <a:ext cx="384967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6" descr="http://apelcin.ru/uploads/1297076022_teatr_kuko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19726" y="2643182"/>
            <a:ext cx="3524274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3108" y="273050"/>
            <a:ext cx="5715040" cy="72705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Екатеринбург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28596" y="1071545"/>
            <a:ext cx="7500990" cy="57150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Дидактические настольные игры .        Рассказ  по картинке.</a:t>
            </a:r>
          </a:p>
          <a:p>
            <a:endParaRPr lang="ru-RU" sz="16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 descr="C:\Users\Сергей\Desktop\Новая папка город фото\P1020175.JPG"/>
          <p:cNvPicPr/>
          <p:nvPr/>
        </p:nvPicPr>
        <p:blipFill>
          <a:blip r:embed="rId3" cstate="print"/>
          <a:srcRect t="1678" r="15854"/>
          <a:stretch>
            <a:fillRect/>
          </a:stretch>
        </p:blipFill>
        <p:spPr bwMode="auto">
          <a:xfrm>
            <a:off x="642910" y="1785926"/>
            <a:ext cx="1971675" cy="279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ttp://66.geomama.ru/wp-content/uploads/2012/08/51358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643050"/>
            <a:ext cx="4214842" cy="2923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Сергей\Desktop\Новая папка город фото\P1020185.JPG"/>
          <p:cNvPicPr/>
          <p:nvPr/>
        </p:nvPicPr>
        <p:blipFill>
          <a:blip r:embed="rId5" cstate="print"/>
          <a:srcRect l="58365" t="9615" r="15339" b="35898"/>
          <a:stretch>
            <a:fillRect/>
          </a:stretch>
        </p:blipFill>
        <p:spPr bwMode="auto">
          <a:xfrm>
            <a:off x="7215206" y="2143116"/>
            <a:ext cx="15621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Сергей\Desktop\Новая папка город фото\P102016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714884"/>
            <a:ext cx="2357454" cy="194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 descr="http://kingtur.ru/uploads/img_199_40_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214290"/>
            <a:ext cx="1785918" cy="1495401"/>
          </a:xfrm>
          <a:prstGeom prst="rect">
            <a:avLst/>
          </a:prstGeom>
          <a:noFill/>
        </p:spPr>
      </p:pic>
      <p:pic>
        <p:nvPicPr>
          <p:cNvPr id="14" name="Picture 14" descr="http://autotravel.ru/phalbum/90426/1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2928958" cy="216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8" descr="http://101hotels.info/uploads/image/facility/3038/14266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6" y="4572008"/>
            <a:ext cx="2427448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43240" y="274638"/>
            <a:ext cx="4572032" cy="79690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Екатеринбург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928926" y="1142985"/>
            <a:ext cx="3786214" cy="500066"/>
          </a:xfrm>
        </p:spPr>
        <p:txBody>
          <a:bodyPr/>
          <a:lstStyle/>
          <a:p>
            <a:r>
              <a:rPr lang="ru-RU" dirty="0" smtClean="0"/>
              <a:t>          Конструирование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</a:t>
            </a:r>
            <a:endParaRPr lang="ru-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714612" y="0"/>
            <a:ext cx="642938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Рисунок 7" descr="C:\Users\Сергей\Desktop\Новая папка город фото\P10201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3714744" y="4357694"/>
            <a:ext cx="2000264" cy="22860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C:\Users\Сергей\Desktop\Новая папка город фото\P1020177.JPG"/>
          <p:cNvPicPr/>
          <p:nvPr/>
        </p:nvPicPr>
        <p:blipFill>
          <a:blip r:embed="rId4" cstate="print"/>
          <a:srcRect t="20217"/>
          <a:stretch>
            <a:fillRect/>
          </a:stretch>
        </p:blipFill>
        <p:spPr bwMode="auto">
          <a:xfrm>
            <a:off x="500034" y="2786058"/>
            <a:ext cx="2643206" cy="19288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C:\Users\Сергей\Desktop\Новая папка город фото\P1020181.JPG"/>
          <p:cNvPicPr/>
          <p:nvPr/>
        </p:nvPicPr>
        <p:blipFill>
          <a:blip r:embed="rId5" cstate="print"/>
          <a:srcRect l="12129" t="36304" r="6683"/>
          <a:stretch>
            <a:fillRect/>
          </a:stretch>
        </p:blipFill>
        <p:spPr bwMode="auto">
          <a:xfrm>
            <a:off x="642910" y="4929174"/>
            <a:ext cx="1857388" cy="16430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C:\Users\Сергей\Desktop\Новая папка город фото\P1020179.JPG"/>
          <p:cNvPicPr/>
          <p:nvPr/>
        </p:nvPicPr>
        <p:blipFill>
          <a:blip r:embed="rId6" cstate="print"/>
          <a:srcRect l="11607" r="10268"/>
          <a:stretch>
            <a:fillRect/>
          </a:stretch>
        </p:blipFill>
        <p:spPr bwMode="auto">
          <a:xfrm>
            <a:off x="642910" y="285728"/>
            <a:ext cx="2143140" cy="21431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C:\Users\Сергей\Desktop\CAM0108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1000108"/>
            <a:ext cx="2714612" cy="24288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 descr="C:\Users\Сергей\Desktop\1440151256141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0" y="1785926"/>
            <a:ext cx="2571768" cy="22860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 descr="C:\Users\Сергей\Desktop\1447304835596.jpg"/>
          <p:cNvPicPr/>
          <p:nvPr/>
        </p:nvPicPr>
        <p:blipFill>
          <a:blip r:embed="rId9"/>
          <a:srcRect l="13333" t="18421" r="6666"/>
          <a:stretch>
            <a:fillRect/>
          </a:stretch>
        </p:blipFill>
        <p:spPr bwMode="auto">
          <a:xfrm>
            <a:off x="6215074" y="3857628"/>
            <a:ext cx="2928926" cy="27146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Екатеринбург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5500694" y="1535113"/>
            <a:ext cx="2643206" cy="41084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Знакомство с Уральским писателем П.П. Бажовым ,чтение сказок .  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714612" y="0"/>
            <a:ext cx="642938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0" name="Picture 2" descr="http://photographerslib.ru/books/0016/0016.imgs/f-1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290"/>
            <a:ext cx="2428892" cy="3638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2" name="Picture 4" descr="http://www.novadmin.ru/upload/iblock/144/144bf1dbdb1502d8b08613bf0c3028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2145" y="4143380"/>
            <a:ext cx="1566201" cy="2500330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4" name="Picture 6" descr="http://www.bazhov.ru/txt/s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200600"/>
            <a:ext cx="1629099" cy="2443110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6" name="Picture 8" descr="http://img1.liveinternet.ru/images/attach/b/3/19/704/19704106_Puylcin_Mihai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2635043"/>
            <a:ext cx="2450892" cy="3722875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8" name="Picture 10" descr="http://nashural.ru/Sobitiya/festival-yazykov/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76" y="0"/>
            <a:ext cx="2000224" cy="15001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80" name="Picture 12" descr="https://sites.google.com/site/aktinoia/_/rsrc/1286698400711/spravka/pisateli_skazochniki/bazov-pavel-petrovic/%D0%A1%D0%B0%D0%BC%D0%BE%D0%B9%D0%BB%D0%BE%D0%B2%20%D0%93.%20%D0%9F%D0%B0%D0%B2%D0%B5%D0%BB%20%D0%91%D0%B0%D0%B6%D0%BE%D0%B2%20%D0%9C%D0%B0%D0%BB%D0%B0%D1%85%D0%B8%D1%82%D0%BE%D0%B2%D0%B0%D1%8F%20%D1%88%D0%BA%D0%B0%D1%82%D1%83%D0%BB%D0%BA%D0%B0%201.jpg?height=293&amp;width=4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8148" y="2143116"/>
            <a:ext cx="1469721" cy="1076571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82" name="Picture 14" descr="http://www.xrest.ru/schemes/00/0c/02/2c/%D0%A1%D0%BA%D0%B0%D0%B7%20%D0%91%D0%B0%D0%B6%D0%BE%D0%B2%D0%B0-%D0%B4%D0%B5%D0%B2%D1%87%D1%83%D1%88%D0%BA%D0%B0-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4071942"/>
            <a:ext cx="1583352" cy="2500330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84" name="Picture 16" descr="http://kniga.ompural.ru/img/kat/images100742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08" y="4500569"/>
            <a:ext cx="1143008" cy="2066441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86" name="Picture 18" descr="http://ic.pics.livejournal.com/veselye_sosedi/69524048/482353/482353_origina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8992" y="1142984"/>
            <a:ext cx="1944041" cy="2656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73050"/>
            <a:ext cx="4929222" cy="51274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Екатеринбург     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</a:t>
            </a:r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857752" y="1071546"/>
            <a:ext cx="14287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Совместная и самостоятельная деятельность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Рисование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Улица, на которой я живу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http://www.maam.ru/images/users/photos/medium/e7f940009d10785816a76416119d7c2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307970"/>
            <a:ext cx="3429024" cy="231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http://www.maam.ru/images/users/photos/medium/6f921dca96d7ce4c5b4a74921eb5eb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6443" y="3071810"/>
            <a:ext cx="4375267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http://bibl22.ru/images/galery/gal008/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928670"/>
            <a:ext cx="388422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14282" y="3571876"/>
            <a:ext cx="3929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Рисование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Город, в котором я живу. Мой дом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333v.ru/uploads/b8/b8287986aab7dd21cf00c34e87b7a1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479" y="142852"/>
            <a:ext cx="2857521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57554" y="274638"/>
            <a:ext cx="5329246" cy="8683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Екатеринбург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715008" y="1535113"/>
            <a:ext cx="3071834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3214678" y="1285861"/>
            <a:ext cx="3714776" cy="7858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Работа с родителями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714612" y="0"/>
            <a:ext cx="642938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Рисунок 7" descr="C:\Users\Сергей\Desktop\Новая папка город фото\IMG-20151114-WA0009.jpg"/>
          <p:cNvPicPr/>
          <p:nvPr/>
        </p:nvPicPr>
        <p:blipFill>
          <a:blip r:embed="rId3" cstate="print"/>
          <a:srcRect l="18519" b="25949"/>
          <a:stretch>
            <a:fillRect/>
          </a:stretch>
        </p:blipFill>
        <p:spPr bwMode="auto">
          <a:xfrm>
            <a:off x="1428728" y="4214818"/>
            <a:ext cx="214314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Сергей\Desktop\Новая папка город фото\IMG-20151114-WA00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257176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Сергей\Desktop\Новая папка город фото\IMG-20151114-WA0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1071546"/>
            <a:ext cx="1928794" cy="256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Сергей\Desktop\Новая папка город фото\IMG-20151114-WA0001.jpg"/>
          <p:cNvPicPr/>
          <p:nvPr/>
        </p:nvPicPr>
        <p:blipFill>
          <a:blip r:embed="rId6" cstate="print"/>
          <a:srcRect l="20833"/>
          <a:stretch>
            <a:fillRect/>
          </a:stretch>
        </p:blipFill>
        <p:spPr bwMode="auto">
          <a:xfrm>
            <a:off x="4643438" y="4071942"/>
            <a:ext cx="1571636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Сергей\Desktop\Новая папка город фото\IMG-20151114-WA00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2071678"/>
            <a:ext cx="192882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57554" y="274638"/>
            <a:ext cx="5329246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Екатеринбург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428992" y="1535113"/>
            <a:ext cx="5357850" cy="6397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Альбом о городе.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2071670" y="1285861"/>
            <a:ext cx="6500858" cy="5000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Продуктивная деятельность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714612" y="0"/>
            <a:ext cx="642938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C:\Users\Сергей\Desktop\Новая папка город фото\P10201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285860"/>
            <a:ext cx="2571736" cy="2913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Сергей\Desktop\Новая папка город фото\P1020199.JPG"/>
          <p:cNvPicPr/>
          <p:nvPr/>
        </p:nvPicPr>
        <p:blipFill>
          <a:blip r:embed="rId4" cstate="print"/>
          <a:srcRect l="23350" t="16554" r="28173" b="18243"/>
          <a:stretch>
            <a:fillRect/>
          </a:stretch>
        </p:blipFill>
        <p:spPr bwMode="auto">
          <a:xfrm>
            <a:off x="3000364" y="2285992"/>
            <a:ext cx="307954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Сергей\Desktop\Новая папка город фото\P1020198.JPG"/>
          <p:cNvPicPr/>
          <p:nvPr/>
        </p:nvPicPr>
        <p:blipFill>
          <a:blip r:embed="rId5" cstate="print"/>
          <a:srcRect l="8658" t="23055" r="27273"/>
          <a:stretch>
            <a:fillRect/>
          </a:stretch>
        </p:blipFill>
        <p:spPr bwMode="auto">
          <a:xfrm>
            <a:off x="285720" y="1571612"/>
            <a:ext cx="271464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14546" y="274638"/>
            <a:ext cx="5429288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Екатеринбург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785786" y="1285860"/>
            <a:ext cx="5572164" cy="428627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</a:t>
            </a:r>
            <a:r>
              <a:rPr lang="ru-RU" b="1" dirty="0" smtClean="0">
                <a:solidFill>
                  <a:srgbClr val="C00000"/>
                </a:solidFill>
              </a:rPr>
              <a:t>Результат проекта:</a:t>
            </a:r>
            <a:endParaRPr lang="ru-RU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Знания, полученные во время проекта, помогли повысить значимость патриотического воспитания детей, формированию патриотических чувств у дошкольников. Родители и воспитатели убедились в том, насколько актуальна тема изучения родного города. Проект заинтересовал детей и взрослых, сплотил родителей и детей в воспитании будущих граждан своего города и страны.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Все этапы проекта прошли через разные виды деятельности, использовался развивающий, дифференцированный подход к каждому ребёнку.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714612" y="0"/>
            <a:ext cx="642938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0" y="214290"/>
            <a:ext cx="4497388" cy="49292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Мой </a:t>
            </a:r>
            <a:r>
              <a:rPr lang="ru-RU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родной </a:t>
            </a: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город-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-Екатеринбург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– это  ступень патриотического воспитания дошкольников.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Актуальность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реализации проекта: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наше будущее, а значит будущее нашей страны. Каждый из нас должен любить свою страну. Но маленьким детям непонятны понятия страна, патриотизм, Родин.  Но наша задача - воспитать настоящего патриота своей страны, ведь за ними будущее!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quarter" idx="4"/>
          </p:nvPr>
        </p:nvSpPr>
        <p:spPr>
          <a:xfrm>
            <a:off x="4500563" y="285728"/>
            <a:ext cx="4429156" cy="41434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Начинать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любви к своей родине нужно с малого. С любви к своему городу. Сколько бы ни было лет человеку, он всегда помнит какие-то моменты из своего детства, а вместе с ними и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месть в любимом городе.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Ведь каждый город в России уникален ,необычен по-своему. И показать ребёнку красоту родного города – задача не такая уж и сложная. Стоит только начать! Данный проект: «Мой город» поможет ребятам узнать историю города, увидеть его с другой стороны, снова с ним познакомиться!</a:t>
            </a:r>
          </a:p>
        </p:txBody>
      </p:sp>
      <p:pic>
        <p:nvPicPr>
          <p:cNvPr id="16388" name="Picture 4" descr="http://img-fotki.yandex.ru/get/6510/125593502.15/0_8b149_d12fe1e7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857628"/>
            <a:ext cx="2286016" cy="2575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92" name="Picture 8" descr="http://www.etovidel.net/appended_files/big/4d4c0172dcfb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429132"/>
            <a:ext cx="1584588" cy="2074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2" descr="http://venividi.ru/files/img1/5064/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5072074"/>
            <a:ext cx="1772961" cy="1434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10" descr="http://1723.ru/photo/monument/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14290"/>
            <a:ext cx="1232306" cy="16430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14546" y="357166"/>
            <a:ext cx="482918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Екатеринбург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4282" y="1571612"/>
            <a:ext cx="4929222" cy="85725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проекта: познавательно-исследовательский, творческий.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857488" y="2643182"/>
            <a:ext cx="1785950" cy="3857652"/>
          </a:xfrm>
        </p:spPr>
        <p:txBody>
          <a:bodyPr>
            <a:normAutofit fontScale="70000" lnSpcReduction="2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проекта: Воспитатель и</a:t>
            </a:r>
            <a:r>
              <a:rPr kumimoji="0" lang="ru-RU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дети подготовительной группы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«Ромашки»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 участников проекта: дети 6-7 лет.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Форма организации: образовательные ситуации и занятия, экскурсии, беседы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714876" y="2000239"/>
            <a:ext cx="3971924" cy="142876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организации: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Образовательные, 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ситуации и занятия, 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/>
              <a:t> </a:t>
            </a:r>
            <a:endParaRPr lang="ru-RU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571736" y="2786058"/>
            <a:ext cx="1428760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 descr="http://www.rzdhistory.ru/wp-content/uploads/2012/05/1_091d6dcde5c845a43b5bee8f76a00db9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143248"/>
            <a:ext cx="3786214" cy="323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http://1723.ru/photo/monument/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142852"/>
            <a:ext cx="1464480" cy="19526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2" descr="http://rln.fm/uploads/posts/2012-09/1347382036_elz.jpg"/>
          <p:cNvPicPr>
            <a:picLocks noChangeAspect="1" noChangeArrowheads="1"/>
          </p:cNvPicPr>
          <p:nvPr/>
        </p:nvPicPr>
        <p:blipFill>
          <a:blip r:embed="rId5"/>
          <a:srcRect l="18182" r="15909"/>
          <a:stretch>
            <a:fillRect/>
          </a:stretch>
        </p:blipFill>
        <p:spPr bwMode="auto">
          <a:xfrm>
            <a:off x="1643042" y="214290"/>
            <a:ext cx="1285884" cy="1463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6" descr="http://www.nemiga.info/rossiya/ekaterinburg/ekaterinburg-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7" y="2714620"/>
            <a:ext cx="2250297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73050"/>
            <a:ext cx="3429024" cy="116205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Екатеринбург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86116" y="273050"/>
            <a:ext cx="3929090" cy="422751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        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Гипотеза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проекта: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В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результате целенаправленной и системной работы по расширению знаний детей о своём родном городе, осуществляется приобщение дошкольников к истории и культуре родного края, местным достопримечательностям, воспитываются любовь и уважение, а так же привязанность к своей малой Родине. Благодаря этому осуществляется комплексный подход к воспитанию детей в духе патриотизма.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071546"/>
            <a:ext cx="2971792" cy="3929090"/>
          </a:xfrm>
        </p:spPr>
        <p:txBody>
          <a:bodyPr/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</p:txBody>
      </p:sp>
      <p:pic>
        <p:nvPicPr>
          <p:cNvPr id="8" name="Picture 2" descr="http://rln.fm/uploads/posts/2012-09/1347382036_elz.jpg"/>
          <p:cNvPicPr>
            <a:picLocks noChangeAspect="1" noChangeArrowheads="1"/>
          </p:cNvPicPr>
          <p:nvPr/>
        </p:nvPicPr>
        <p:blipFill>
          <a:blip r:embed="rId3"/>
          <a:srcRect l="18182" r="15909"/>
          <a:stretch>
            <a:fillRect/>
          </a:stretch>
        </p:blipFill>
        <p:spPr bwMode="auto">
          <a:xfrm>
            <a:off x="1071538" y="1428736"/>
            <a:ext cx="1695029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2" descr="http://venividi.ru/files/img1/5064/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786190"/>
            <a:ext cx="3143272" cy="2373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http://static.diary.ru/userdir/1/4/2/4/1424532/52435878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000100" y="4000412"/>
            <a:ext cx="3143272" cy="2358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6" descr="http://etosibir.ru/wp-content/uploads/2015/06/Pamyatnik-Petru-i-Fevronii-muromskim-v-Ekaterinbu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285728"/>
            <a:ext cx="1989075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73050"/>
            <a:ext cx="3786214" cy="798496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Екатеринбург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857620" y="273050"/>
            <a:ext cx="4829180" cy="585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 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://go2.imgsmail.ru/imgpreview?key=345ee16bafcc1adf&amp;mb=imgdb_preview_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3357562"/>
            <a:ext cx="261460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cdn01.ru/files/users/images/81/ff/81ff2542aef9999412ce1ae636d055b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7208" y="142852"/>
            <a:ext cx="2466792" cy="27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Вертикальный свиток 8"/>
          <p:cNvSpPr/>
          <p:nvPr/>
        </p:nvSpPr>
        <p:spPr>
          <a:xfrm>
            <a:off x="3000364" y="1071546"/>
            <a:ext cx="3643338" cy="5643602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Проблема</a:t>
            </a:r>
            <a:endParaRPr lang="ru-RU" sz="28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не задумываются о том, что город, в котором они живут – это их малая родина. Не до конца знают  об его истории, достопримечательностях родного города. 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www.etovidel.net/appended_files/big/4c0f836f9d7e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928670"/>
            <a:ext cx="2890115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43174" y="273050"/>
            <a:ext cx="4643470" cy="116205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                   </a:t>
            </a:r>
            <a:r>
              <a:rPr lang="ru-RU" sz="4400" dirty="0" smtClean="0">
                <a:solidFill>
                  <a:srgbClr val="C00000"/>
                </a:solidFill>
              </a:rPr>
              <a:t>Екатеринбург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143116"/>
            <a:ext cx="5114932" cy="3500461"/>
          </a:xfrm>
        </p:spPr>
        <p:txBody>
          <a:bodyPr>
            <a:normAutofit fontScale="77500" lnSpcReduction="20000"/>
          </a:bodyPr>
          <a:lstStyle/>
          <a:p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Предполагаемый 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результат:</a:t>
            </a:r>
          </a:p>
          <a:p>
            <a:r>
              <a:rPr lang="ru-RU" sz="2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имеют начальные знания об истории родного города, могут рассказать об интересных, исторических местах своей малой родины, умеют опыт совместной деятельности с </a:t>
            </a:r>
            <a:r>
              <a:rPr lang="ru-RU" sz="2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родителями . </a:t>
            </a:r>
          </a:p>
          <a:p>
            <a:endParaRPr lang="ru-RU" sz="2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Актуализировать 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знания о родном городе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Заинтересовать </a:t>
            </a:r>
            <a:r>
              <a:rPr lang="ru-RU" sz="2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и взрослых историей родного края, сплотить родителей и детей в воспитании будущих граждан своего города и страны.</a:t>
            </a:r>
          </a:p>
          <a:p>
            <a:r>
              <a:rPr lang="ru-RU" sz="2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Использовать развивающий, дифференцированный подход к каждому ребёнку. Найти интересную информацию по теме </a:t>
            </a:r>
            <a:r>
              <a:rPr lang="ru-RU" sz="2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«Улицы нашего города», подобрать фотографии родного города.</a:t>
            </a:r>
            <a:endParaRPr lang="ru-RU" sz="2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 smtClean="0"/>
          </a:p>
        </p:txBody>
      </p:sp>
      <p:pic>
        <p:nvPicPr>
          <p:cNvPr id="8" name="Picture 14" descr="http://perm.mk.ru/upload/iblock_mk/475/84/ab/3f/DETAIL_PICTURE__51721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0938" y="3643314"/>
            <a:ext cx="123306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8" descr="http://101hotels.info/uploads/image/facility/3038/1426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14290"/>
            <a:ext cx="2071702" cy="1553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2" descr="http://i.ekmap.ru/9/8/1/thumbs/590_410_thum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2771" y="571480"/>
            <a:ext cx="2981229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4" descr="http://perm.mk.ru/upload/iblock_mk/475/84/ab/3f/DETAIL_PICTURE__51721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3714752"/>
            <a:ext cx="114300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4" descr="http://perm.mk.ru/upload/iblock_mk/475/84/ab/3f/DETAIL_PICTURE__51721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714752"/>
            <a:ext cx="109018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43042" y="273050"/>
            <a:ext cx="5072098" cy="116205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      Екатеринбург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14282" y="1785926"/>
            <a:ext cx="6572296" cy="4572032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Воспитание у детей нравственно-патриотических чувств в процессе знакомства с родным городом и любви к своему родному городу, расширение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кругозора. </a:t>
            </a:r>
          </a:p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Образовательная:</a:t>
            </a:r>
          </a:p>
          <a:p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Сформировать у детей начальные представления об истории родного города, его достопримечательностях, расширять кругозор детей и словарный запас.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Развивающая:</a:t>
            </a:r>
          </a:p>
          <a:p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Развивать патриотические чувства у детей, продолжать работу над развитием творческих способностей детей.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Воспитательная:</a:t>
            </a:r>
          </a:p>
          <a:p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Воспитывать у детей любовь к родному городу.</a:t>
            </a:r>
          </a:p>
          <a:p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602" name="Picture 2" descr="http://tds-spb.ru/tel/unused/image01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995116"/>
            <a:ext cx="2857488" cy="25771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12" descr="http://ekaterinburg-hotels.org/img/text/ekb_Crkva_na_korv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1905014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http://ic.pics.livejournal.com/thecoreua/60176444/34987/34987_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571480"/>
            <a:ext cx="2250297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Екатеринбург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14348" y="1357298"/>
            <a:ext cx="7500990" cy="81757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              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Виды деятельности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</a:t>
            </a:r>
            <a:endParaRPr lang="ru-RU" dirty="0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571472" y="2357430"/>
          <a:ext cx="6643734" cy="3429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</a:p>
        </p:txBody>
      </p:sp>
      <p:pic>
        <p:nvPicPr>
          <p:cNvPr id="16386" name="Picture 2" descr="http://mirpps.ru/fon-dlja-prezentacii/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358282" cy="685799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Екатеринбург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85720" y="1500174"/>
            <a:ext cx="750099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             Формы работы с ребёнком: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Беседа о родном городе Екатеринбурге.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Рассматривание иллюстраций с видом города Екатеринбурга.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Дидактические игры.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Конструирование.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Рассказ по картинке о родном городе.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Литература о городе.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Знакомство с Уральскими писателям.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Художественная деятельность детей.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Работа с родителями.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743</Words>
  <Application>Microsoft Office PowerPoint</Application>
  <PresentationFormat>Экран (4:3)</PresentationFormat>
  <Paragraphs>254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«Мой город Екатеринбург»</vt:lpstr>
      <vt:lpstr>Презентация PowerPoint</vt:lpstr>
      <vt:lpstr>Екатеринбург</vt:lpstr>
      <vt:lpstr>Екатеринбург</vt:lpstr>
      <vt:lpstr>Екатеринбург</vt:lpstr>
      <vt:lpstr>                   Екатеринбург</vt:lpstr>
      <vt:lpstr>      Екатеринбург</vt:lpstr>
      <vt:lpstr>Екатеринбург</vt:lpstr>
      <vt:lpstr>Екатеринбург</vt:lpstr>
      <vt:lpstr>Екатеринбург</vt:lpstr>
      <vt:lpstr>Екатеринбург</vt:lpstr>
      <vt:lpstr>                       Екатеринбург</vt:lpstr>
      <vt:lpstr>Екатеринбург</vt:lpstr>
      <vt:lpstr>Екатеринбург</vt:lpstr>
      <vt:lpstr>Екатеринбург</vt:lpstr>
      <vt:lpstr>Екатеринбург      </vt:lpstr>
      <vt:lpstr>Екатеринбург</vt:lpstr>
      <vt:lpstr>Екатеринбург</vt:lpstr>
      <vt:lpstr>Екатеринбург</vt:lpstr>
    </vt:vector>
  </TitlesOfParts>
  <Company>UralSOFT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МАДОУ 197</cp:lastModifiedBy>
  <cp:revision>59</cp:revision>
  <dcterms:created xsi:type="dcterms:W3CDTF">2015-11-09T14:24:34Z</dcterms:created>
  <dcterms:modified xsi:type="dcterms:W3CDTF">2018-04-23T09:31:24Z</dcterms:modified>
</cp:coreProperties>
</file>