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  <p:sldMasterId id="2147484528" r:id="rId2"/>
  </p:sldMasterIdLst>
  <p:notesMasterIdLst>
    <p:notesMasterId r:id="rId18"/>
  </p:notesMasterIdLst>
  <p:sldIdLst>
    <p:sldId id="399" r:id="rId3"/>
    <p:sldId id="257" r:id="rId4"/>
    <p:sldId id="258" r:id="rId5"/>
    <p:sldId id="259" r:id="rId6"/>
    <p:sldId id="260" r:id="rId7"/>
    <p:sldId id="263" r:id="rId8"/>
    <p:sldId id="264" r:id="rId9"/>
    <p:sldId id="320" r:id="rId10"/>
    <p:sldId id="267" r:id="rId11"/>
    <p:sldId id="325" r:id="rId12"/>
    <p:sldId id="400" r:id="rId13"/>
    <p:sldId id="288" r:id="rId14"/>
    <p:sldId id="269" r:id="rId15"/>
    <p:sldId id="272" r:id="rId16"/>
    <p:sldId id="385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CC89"/>
    <a:srgbClr val="00CC00"/>
    <a:srgbClr val="00FF00"/>
    <a:srgbClr val="66FF99"/>
    <a:srgbClr val="F9A9EE"/>
    <a:srgbClr val="006600"/>
    <a:srgbClr val="FF99FF"/>
    <a:srgbClr val="3333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70" autoAdjust="0"/>
    <p:restoredTop sz="98724" autoAdjust="0"/>
  </p:normalViewPr>
  <p:slideViewPr>
    <p:cSldViewPr>
      <p:cViewPr>
        <p:scale>
          <a:sx n="62" d="100"/>
          <a:sy n="62" d="100"/>
        </p:scale>
        <p:origin x="-378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67CC39B-F937-4587-9A61-9A32CE059AB3}" type="datetimeFigureOut">
              <a:rPr lang="ru-RU"/>
              <a:pPr>
                <a:defRPr/>
              </a:pPr>
              <a:t>06.12.2018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AB81A5A-CD4F-4F29-B26B-060120CB4B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CFEDCB-344F-4DAA-9F97-03029840164A}" type="slidenum">
              <a:rPr lang="ru-RU" smtClean="0">
                <a:latin typeface="Arial" charset="0"/>
              </a:rPr>
              <a:pPr/>
              <a:t>12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7B471-FD83-49B5-B709-3CB3475C49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96444-51CD-4D1D-96AC-C7E21AF2E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B155B-5A57-47D7-87B4-D49F1A23E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3C322-36F1-46B9-AEB2-0FF08B2A1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3CA70-8431-4867-8280-82519771AF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pic>
        <p:nvPicPr>
          <p:cNvPr id="5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/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9EE96-B548-4BE9-9332-4FAE013AD9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E08AC-5EDF-472C-80C4-3224B02A7F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rcRect/>
          <a:stretch>
            <a:fillRect/>
          </a:stretch>
        </p:blipFill>
        <p:spPr bwMode="auto">
          <a:xfrm>
            <a:off x="0" y="1619250"/>
            <a:ext cx="91440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08C83-257D-4959-8BC5-1BC6BCCDB0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AC93A-D79B-47A5-94FD-035D7AF4D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21AED-87C4-41A9-8161-7462948C4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B3F24-8989-4A14-BD66-CC8D24F57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7EA24-3B5F-4409-B469-718D6F5BE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9"/>
          <p:cNvSpPr/>
          <p:nvPr/>
        </p:nvSpPr>
        <p:spPr>
          <a:xfrm>
            <a:off x="1463675" y="1847850"/>
            <a:ext cx="3089275" cy="3089275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283BE-9169-4C01-88D7-66263C3A4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CA145-4D76-4E1F-94C3-D84F8E604C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9E11D-F1CA-49CF-8E2E-C9CF60C5F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pic>
        <p:nvPicPr>
          <p:cNvPr id="5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/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C4799-BEC2-4332-B48A-2D4D0911AE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E0502-E43B-488B-A63E-4C0F987B0F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rcRect/>
          <a:stretch>
            <a:fillRect/>
          </a:stretch>
        </p:blipFill>
        <p:spPr bwMode="auto">
          <a:xfrm>
            <a:off x="0" y="1619250"/>
            <a:ext cx="91440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270E5-4A95-4E12-A61C-24157BD22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B7FBD-5BAE-4892-8813-C10E758503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54379-20FB-44EA-9386-B69C617966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3B9AE-B1C1-47E4-ACCB-C3C4D72CF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9"/>
          <p:cNvSpPr/>
          <p:nvPr/>
        </p:nvSpPr>
        <p:spPr>
          <a:xfrm>
            <a:off x="1463675" y="1847850"/>
            <a:ext cx="3089275" cy="3089275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0722B-8825-4B26-9136-816B6CB3FF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accent1"/>
            </a:gs>
            <a:gs pos="47000">
              <a:schemeClr val="accent1">
                <a:lumMod val="20000"/>
                <a:lumOff val="80000"/>
              </a:schemeClr>
            </a:gs>
            <a:gs pos="98000">
              <a:srgbClr val="40CC89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window3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2057400"/>
            <a:ext cx="6400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AD6F9A7C-EC0E-44B9-9475-564E58DD3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83" r:id="rId1"/>
    <p:sldLayoutId id="2147485884" r:id="rId2"/>
    <p:sldLayoutId id="2147485885" r:id="rId3"/>
    <p:sldLayoutId id="2147485886" r:id="rId4"/>
    <p:sldLayoutId id="2147485887" r:id="rId5"/>
    <p:sldLayoutId id="2147485888" r:id="rId6"/>
    <p:sldLayoutId id="2147485889" r:id="rId7"/>
    <p:sldLayoutId id="2147485890" r:id="rId8"/>
    <p:sldLayoutId id="2147485891" r:id="rId9"/>
    <p:sldLayoutId id="2147485892" r:id="rId10"/>
    <p:sldLayoutId id="21474858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 cap="all" spc="3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6159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v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accent1"/>
            </a:gs>
            <a:gs pos="47000">
              <a:schemeClr val="accent1">
                <a:lumMod val="20000"/>
                <a:lumOff val="80000"/>
              </a:schemeClr>
            </a:gs>
            <a:gs pos="98000">
              <a:srgbClr val="40CC89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window3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2057400"/>
            <a:ext cx="6400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rgbClr val="7FD13B">
                    <a:lumMod val="60000"/>
                    <a:lumOff val="4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rgbClr val="7FD13B">
                    <a:lumMod val="60000"/>
                    <a:lumOff val="4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rgbClr val="7FD13B">
                    <a:lumMod val="60000"/>
                    <a:lumOff val="4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fld id="{22A919B8-B41B-4F18-BAFC-D0D1F3DC7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94" r:id="rId1"/>
    <p:sldLayoutId id="2147485895" r:id="rId2"/>
    <p:sldLayoutId id="2147485896" r:id="rId3"/>
    <p:sldLayoutId id="2147485897" r:id="rId4"/>
    <p:sldLayoutId id="2147485898" r:id="rId5"/>
    <p:sldLayoutId id="2147485899" r:id="rId6"/>
    <p:sldLayoutId id="2147485900" r:id="rId7"/>
    <p:sldLayoutId id="2147485901" r:id="rId8"/>
    <p:sldLayoutId id="2147485902" r:id="rId9"/>
    <p:sldLayoutId id="2147485903" r:id="rId10"/>
    <p:sldLayoutId id="21474859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 cap="all" spc="3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6159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v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5363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99309" y="116632"/>
            <a:ext cx="7772400" cy="1081087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 spc="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nstant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nstant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nstant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nstantia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FF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Педагогический проект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4213" y="1484313"/>
            <a:ext cx="73437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+mj-lt"/>
              </a:rPr>
              <a:t>«ИСПОЛЬЗОВАНИЕ ПИКТОГРАММ ДЛЯ ЗАКРЕПЛЕНИЯ ЗВУКОПРОИЗНОШЕНИЯ В СКОРОГОВОРКАХ»</a:t>
            </a:r>
            <a:endParaRPr lang="ru-RU" sz="2000" dirty="0">
              <a:latin typeface="+mj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987824" y="5877272"/>
            <a:ext cx="5436096" cy="68580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Выполнила учитель – логопед Астафьева О.А.</a:t>
            </a:r>
            <a:endParaRPr lang="ru-RU" sz="18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2" name="Содержимое 11" descr="a-c6ooZjIN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988" t="4887" r="5609" b="10028"/>
          <a:stretch>
            <a:fillRect/>
          </a:stretch>
        </p:blipFill>
        <p:spPr>
          <a:xfrm rot="10800000">
            <a:off x="1979712" y="2348880"/>
            <a:ext cx="4896544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40CC8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1150938" y="77788"/>
            <a:ext cx="6977062" cy="1135062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solidFill>
                  <a:srgbClr val="FFFF00"/>
                </a:solidFill>
              </a:rPr>
              <a:t>2 этап проекта </a:t>
            </a: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755650" y="1341438"/>
            <a:ext cx="766762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000" b="1">
                <a:latin typeface="Constantia" pitchFamily="18" charset="0"/>
                <a:ea typeface="Calibri" pitchFamily="34" charset="0"/>
                <a:cs typeface="Times New Roman" pitchFamily="18" charset="0"/>
              </a:rPr>
              <a:t>Знакомство со скороговоркой</a:t>
            </a:r>
          </a:p>
          <a:p>
            <a:pPr algn="just" eaLnBrk="0" hangingPunct="0"/>
            <a:r>
              <a:rPr lang="ru-RU" sz="2000" b="1">
                <a:latin typeface="Constantia" pitchFamily="18" charset="0"/>
                <a:ea typeface="Calibri" pitchFamily="34" charset="0"/>
                <a:cs typeface="Times New Roman" pitchFamily="18" charset="0"/>
              </a:rPr>
              <a:t>На этапе знакомства со скороговоркой логопед заполняет пустую таблицу, обговаривая с ребёнком значение каждого изображения.</a:t>
            </a:r>
          </a:p>
          <a:p>
            <a:pPr algn="just" eaLnBrk="0" hangingPunct="0"/>
            <a:r>
              <a:rPr lang="ru-RU" sz="2000" b="1">
                <a:latin typeface="Constantia" pitchFamily="18" charset="0"/>
                <a:ea typeface="Calibri" pitchFamily="34" charset="0"/>
                <a:cs typeface="Calibri" pitchFamily="34" charset="0"/>
              </a:rPr>
              <a:t>Ребёнок самостоятельно воспроизводит текст скороговорки с опорой на таблицу с пиктограммами.</a:t>
            </a:r>
            <a:endParaRPr lang="ru-RU" sz="2000" b="1">
              <a:latin typeface="Constantia" pitchFamily="18" charset="0"/>
            </a:endParaRPr>
          </a:p>
          <a:p>
            <a:pPr algn="just" eaLnBrk="0" hangingPunct="0"/>
            <a:r>
              <a:rPr lang="ru-RU" sz="2000" b="1">
                <a:latin typeface="Constantia" pitchFamily="18" charset="0"/>
                <a:ea typeface="Calibri" pitchFamily="34" charset="0"/>
                <a:cs typeface="Calibri" pitchFamily="34" charset="0"/>
              </a:rPr>
              <a:t>Варианты работы с пиктограммами:</a:t>
            </a:r>
            <a:endParaRPr lang="ru-RU" sz="2000" b="1">
              <a:latin typeface="Constantia" pitchFamily="18" charset="0"/>
            </a:endParaRPr>
          </a:p>
          <a:p>
            <a:pPr algn="just" eaLnBrk="0" hangingPunct="0"/>
            <a:r>
              <a:rPr lang="ru-RU" sz="2000" b="1">
                <a:latin typeface="Constantia" pitchFamily="18" charset="0"/>
                <a:ea typeface="Calibri" pitchFamily="34" charset="0"/>
                <a:cs typeface="Calibri" pitchFamily="34" charset="0"/>
              </a:rPr>
              <a:t>- срисовывание скороговорки,</a:t>
            </a:r>
            <a:endParaRPr lang="ru-RU" sz="2000" b="1">
              <a:latin typeface="Constantia" pitchFamily="18" charset="0"/>
            </a:endParaRPr>
          </a:p>
          <a:p>
            <a:pPr algn="just" eaLnBrk="0" hangingPunct="0"/>
            <a:r>
              <a:rPr lang="ru-RU" sz="2000" b="1">
                <a:latin typeface="Constantia" pitchFamily="18" charset="0"/>
                <a:ea typeface="Calibri" pitchFamily="34" charset="0"/>
                <a:cs typeface="Calibri" pitchFamily="34" charset="0"/>
              </a:rPr>
              <a:t>- зарисовывание по памяти,</a:t>
            </a:r>
            <a:endParaRPr lang="ru-RU" sz="2000" b="1">
              <a:latin typeface="Constantia" pitchFamily="18" charset="0"/>
            </a:endParaRPr>
          </a:p>
          <a:p>
            <a:pPr algn="just" eaLnBrk="0" hangingPunct="0"/>
            <a:r>
              <a:rPr lang="ru-RU" sz="2000" b="1">
                <a:latin typeface="Constantia" pitchFamily="18" charset="0"/>
                <a:ea typeface="Calibri" pitchFamily="34" charset="0"/>
                <a:cs typeface="Calibri" pitchFamily="34" charset="0"/>
              </a:rPr>
              <a:t>- проговаривание скороговорки с различной интонацией, высотой и силой голоса, с изменение темпа речи.</a:t>
            </a:r>
            <a:endParaRPr lang="ru-RU" sz="2000" b="1">
              <a:latin typeface="Constantia" pitchFamily="18" charset="0"/>
            </a:endParaRPr>
          </a:p>
          <a:p>
            <a:pPr algn="just" eaLnBrk="0" hangingPunct="0"/>
            <a:r>
              <a:rPr lang="ru-RU" sz="2000" b="1">
                <a:latin typeface="Constantia" pitchFamily="18" charset="0"/>
                <a:ea typeface="Calibri" pitchFamily="34" charset="0"/>
                <a:cs typeface="Calibri" pitchFamily="34" charset="0"/>
              </a:rPr>
              <a:t> - воспроизведение скороговорки справа налево (перестроение фразы),</a:t>
            </a:r>
            <a:endParaRPr lang="ru-RU" sz="2000" b="1">
              <a:latin typeface="Constantia" pitchFamily="18" charset="0"/>
            </a:endParaRPr>
          </a:p>
          <a:p>
            <a:pPr algn="just" eaLnBrk="0" hangingPunct="0"/>
            <a:r>
              <a:rPr lang="ru-RU" sz="2000" b="1">
                <a:latin typeface="Constantia" pitchFamily="18" charset="0"/>
                <a:ea typeface="Calibri" pitchFamily="34" charset="0"/>
                <a:cs typeface="Calibri" pitchFamily="34" charset="0"/>
              </a:rPr>
              <a:t> - восстановление скороговорки по заранее разрезанной на отдельные карточки таблицы с пиктограммами и т.д.</a:t>
            </a:r>
            <a:endParaRPr lang="ru-RU" sz="2000" b="1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/>
          </p:cNvSpPr>
          <p:nvPr>
            <p:ph type="body" idx="1"/>
          </p:nvPr>
        </p:nvSpPr>
        <p:spPr>
          <a:xfrm>
            <a:off x="539750" y="1268413"/>
            <a:ext cx="8229600" cy="43894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sz="2400" b="1" dirty="0" smtClean="0">
                <a:latin typeface="+mj-lt"/>
              </a:rPr>
              <a:t>Мышки мишке вымоют миску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ru-RU" b="1" dirty="0" smtClean="0">
              <a:latin typeface="+mj-lt"/>
            </a:endParaRPr>
          </a:p>
        </p:txBody>
      </p:sp>
      <p:pic>
        <p:nvPicPr>
          <p:cNvPr id="3584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205038"/>
            <a:ext cx="1655762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2060575"/>
            <a:ext cx="1533525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2276475"/>
            <a:ext cx="1763713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2205038"/>
            <a:ext cx="1800225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Rectangle 8"/>
          <p:cNvSpPr>
            <a:spLocks noChangeArrowheads="1"/>
          </p:cNvSpPr>
          <p:nvPr/>
        </p:nvSpPr>
        <p:spPr bwMode="auto">
          <a:xfrm>
            <a:off x="0" y="0"/>
            <a:ext cx="2317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5848" name="Rectangle 10"/>
          <p:cNvSpPr>
            <a:spLocks noChangeArrowheads="1"/>
          </p:cNvSpPr>
          <p:nvPr/>
        </p:nvSpPr>
        <p:spPr bwMode="auto">
          <a:xfrm>
            <a:off x="0" y="0"/>
            <a:ext cx="2317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5849" name="Rectangle 12"/>
          <p:cNvSpPr>
            <a:spLocks noChangeArrowheads="1"/>
          </p:cNvSpPr>
          <p:nvPr/>
        </p:nvSpPr>
        <p:spPr bwMode="auto">
          <a:xfrm>
            <a:off x="0" y="0"/>
            <a:ext cx="24066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5850" name="Rectangle 14"/>
          <p:cNvSpPr>
            <a:spLocks noChangeArrowheads="1"/>
          </p:cNvSpPr>
          <p:nvPr/>
        </p:nvSpPr>
        <p:spPr bwMode="auto">
          <a:xfrm>
            <a:off x="0" y="0"/>
            <a:ext cx="23463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ru-RU"/>
          </a:p>
        </p:txBody>
      </p:sp>
      <p:graphicFrame>
        <p:nvGraphicFramePr>
          <p:cNvPr id="35878" name="Group 38"/>
          <p:cNvGraphicFramePr>
            <a:graphicFrameLocks noGrp="1"/>
          </p:cNvGraphicFramePr>
          <p:nvPr/>
        </p:nvGraphicFramePr>
        <p:xfrm>
          <a:off x="468313" y="2060575"/>
          <a:ext cx="8280400" cy="1655763"/>
        </p:xfrm>
        <a:graphic>
          <a:graphicData uri="http://schemas.openxmlformats.org/drawingml/2006/table">
            <a:tbl>
              <a:tblPr/>
              <a:tblGrid>
                <a:gridCol w="2044700"/>
                <a:gridCol w="2043112"/>
                <a:gridCol w="2122488"/>
                <a:gridCol w="2070100"/>
              </a:tblGrid>
              <a:tr h="165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BB1C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BB1C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BB1C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BB1C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40" name="Text Box 39"/>
          <p:cNvSpPr txBox="1">
            <a:spLocks noChangeArrowheads="1"/>
          </p:cNvSpPr>
          <p:nvPr/>
        </p:nvSpPr>
        <p:spPr bwMode="auto">
          <a:xfrm>
            <a:off x="447675" y="3781425"/>
            <a:ext cx="4373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atin typeface="+mj-lt"/>
              </a:rPr>
              <a:t>Кошка спит, а мышку видит</a:t>
            </a:r>
          </a:p>
        </p:txBody>
      </p:sp>
      <p:pic>
        <p:nvPicPr>
          <p:cNvPr id="35864" name="Picture 4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4724400"/>
            <a:ext cx="14636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5" name="Picture 4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050" y="5013325"/>
            <a:ext cx="16573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6" name="Picture 4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5600" y="4724400"/>
            <a:ext cx="16002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7" name="Picture 4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2950" y="5229225"/>
            <a:ext cx="1655763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8" name="Rectangle 44"/>
          <p:cNvSpPr>
            <a:spLocks noChangeArrowheads="1"/>
          </p:cNvSpPr>
          <p:nvPr/>
        </p:nvSpPr>
        <p:spPr bwMode="auto">
          <a:xfrm>
            <a:off x="-122238" y="2395538"/>
            <a:ext cx="18780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5869" name="Rectangle 46"/>
          <p:cNvSpPr>
            <a:spLocks noChangeArrowheads="1"/>
          </p:cNvSpPr>
          <p:nvPr/>
        </p:nvSpPr>
        <p:spPr bwMode="auto">
          <a:xfrm>
            <a:off x="-122238" y="2395538"/>
            <a:ext cx="18780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5870" name="Rectangle 49"/>
          <p:cNvSpPr>
            <a:spLocks noChangeArrowheads="1"/>
          </p:cNvSpPr>
          <p:nvPr/>
        </p:nvSpPr>
        <p:spPr bwMode="auto">
          <a:xfrm>
            <a:off x="-122238" y="2395538"/>
            <a:ext cx="18780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5871" name="Rectangle 51"/>
          <p:cNvSpPr>
            <a:spLocks noChangeArrowheads="1"/>
          </p:cNvSpPr>
          <p:nvPr/>
        </p:nvSpPr>
        <p:spPr bwMode="auto">
          <a:xfrm>
            <a:off x="-122238" y="2395538"/>
            <a:ext cx="18780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ru-RU"/>
          </a:p>
        </p:txBody>
      </p:sp>
      <p:graphicFrame>
        <p:nvGraphicFramePr>
          <p:cNvPr id="35917" name="Group 77"/>
          <p:cNvGraphicFramePr>
            <a:graphicFrameLocks noGrp="1"/>
          </p:cNvGraphicFramePr>
          <p:nvPr/>
        </p:nvGraphicFramePr>
        <p:xfrm>
          <a:off x="395288" y="4724400"/>
          <a:ext cx="8347075" cy="1920240"/>
        </p:xfrm>
        <a:graphic>
          <a:graphicData uri="http://schemas.openxmlformats.org/drawingml/2006/table">
            <a:tbl>
              <a:tblPr/>
              <a:tblGrid>
                <a:gridCol w="1670050"/>
                <a:gridCol w="1668462"/>
                <a:gridCol w="1670050"/>
                <a:gridCol w="1668463"/>
                <a:gridCol w="1670050"/>
              </a:tblGrid>
              <a:tr h="177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BB1C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BB1C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BB1C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BB1C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" name="Горизонтальный свиток 23"/>
          <p:cNvSpPr/>
          <p:nvPr/>
        </p:nvSpPr>
        <p:spPr>
          <a:xfrm>
            <a:off x="1042988" y="188913"/>
            <a:ext cx="6975475" cy="1296987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solidFill>
                  <a:srgbClr val="FFFF00"/>
                </a:solidFill>
              </a:rPr>
              <a:t>Рабочий материал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346075" y="1289050"/>
            <a:ext cx="8113713" cy="1871663"/>
          </a:xfrm>
        </p:spPr>
        <p:txBody>
          <a:bodyPr/>
          <a:lstStyle/>
          <a:p>
            <a:pPr marL="0" indent="-273050" eaLnBrk="1" hangingPunct="1"/>
            <a:r>
              <a:rPr lang="ru-RU" sz="2000" b="1" dirty="0" smtClean="0"/>
              <a:t>Рекомендации для родителей по работе над темой</a:t>
            </a:r>
          </a:p>
          <a:p>
            <a:pPr marL="0" indent="-273050" eaLnBrk="1" hangingPunct="1"/>
            <a:r>
              <a:rPr lang="ru-RU" sz="2000" b="1" dirty="0" smtClean="0"/>
              <a:t>Конкурс совместных рисунков «Скороговорки  в картинках»</a:t>
            </a:r>
          </a:p>
          <a:p>
            <a:pPr marL="0" indent="-273050" eaLnBrk="1" hangingPunct="1"/>
            <a:r>
              <a:rPr lang="ru-RU" sz="2000" b="1" dirty="0" smtClean="0"/>
              <a:t>Оформление книги детских рисунков«Скороговорки  в картинках»</a:t>
            </a:r>
          </a:p>
          <a:p>
            <a:pPr marL="0" indent="-273050" eaLnBrk="1" hangingPunct="1"/>
            <a:endParaRPr lang="ru-RU" sz="2000" b="1" dirty="0" smtClean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250825" y="-7938"/>
            <a:ext cx="8208963" cy="1296988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solidFill>
                  <a:srgbClr val="FFFF00"/>
                </a:solidFill>
              </a:rPr>
              <a:t>Взаимодействие с семьей </a:t>
            </a: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 cstate="print"/>
          <a:srcRect l="8461" t="7973" r="15590" b="14641"/>
          <a:stretch>
            <a:fillRect/>
          </a:stretch>
        </p:blipFill>
        <p:spPr bwMode="auto">
          <a:xfrm rot="16200000">
            <a:off x="2983990" y="2568740"/>
            <a:ext cx="2388653" cy="3245078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print"/>
          <a:srcRect l="7595" t="7911" r="8861" b="4747"/>
          <a:stretch>
            <a:fillRect/>
          </a:stretch>
        </p:blipFill>
        <p:spPr bwMode="auto">
          <a:xfrm rot="16200000">
            <a:off x="5918329" y="3666848"/>
            <a:ext cx="2448274" cy="3412739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36868" name="Picture 10"/>
          <p:cNvPicPr>
            <a:picLocks noChangeAspect="1" noChangeArrowheads="1"/>
          </p:cNvPicPr>
          <p:nvPr/>
        </p:nvPicPr>
        <p:blipFill>
          <a:blip r:embed="rId5" cstate="print"/>
          <a:srcRect l="3558" t="11124" r="4643" b="2478"/>
          <a:stretch>
            <a:fillRect/>
          </a:stretch>
        </p:blipFill>
        <p:spPr bwMode="auto">
          <a:xfrm>
            <a:off x="179512" y="4149080"/>
            <a:ext cx="3456384" cy="243980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352550"/>
            <a:ext cx="5776912" cy="2247900"/>
          </a:xfrm>
        </p:spPr>
        <p:txBody>
          <a:bodyPr rtlCol="0">
            <a:normAutofit/>
          </a:bodyPr>
          <a:lstStyle/>
          <a:p>
            <a:pPr marL="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Диагностика    звукопроизношения  </a:t>
            </a:r>
          </a:p>
          <a:p>
            <a:pPr marL="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Оформление выставки</a:t>
            </a:r>
          </a:p>
          <a:p>
            <a:pPr marL="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Презентация проекта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066800" y="55563"/>
            <a:ext cx="6975475" cy="1296987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solidFill>
                  <a:srgbClr val="FFFF00"/>
                </a:solidFill>
              </a:rPr>
              <a:t>3 этап проекта </a:t>
            </a:r>
          </a:p>
        </p:txBody>
      </p:sp>
      <p:pic>
        <p:nvPicPr>
          <p:cNvPr id="37892" name="Picture 1" descr="D:\Новый рисунок (3)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3068638"/>
            <a:ext cx="4151313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485900"/>
            <a:ext cx="8229600" cy="2808288"/>
          </a:xfrm>
        </p:spPr>
        <p:txBody>
          <a:bodyPr rtlCol="0">
            <a:normAutofit fontScale="32500" lnSpcReduction="20000"/>
          </a:bodyPr>
          <a:lstStyle/>
          <a:p>
            <a:pPr marL="0" indent="-274320" eaLnBrk="1" fontAlgn="auto" hangingPunct="1">
              <a:spcAft>
                <a:spcPts val="0"/>
              </a:spcAft>
              <a:defRPr/>
            </a:pPr>
            <a:r>
              <a:rPr lang="ru-RU" sz="5000" b="1" dirty="0" smtClean="0">
                <a:latin typeface="+mj-lt"/>
              </a:rPr>
              <a:t>У детей сформировались устойчивые правильные </a:t>
            </a:r>
            <a:r>
              <a:rPr lang="ru-RU" sz="5000" b="1" dirty="0" err="1" smtClean="0">
                <a:latin typeface="+mj-lt"/>
              </a:rPr>
              <a:t>артикулемы</a:t>
            </a:r>
            <a:r>
              <a:rPr lang="ru-RU" sz="5000" b="1" dirty="0" smtClean="0">
                <a:latin typeface="+mj-lt"/>
              </a:rPr>
              <a:t> в процессе работы над скороговорками и поэтому улучшилось звукопроизношение отрабатываемых звуков. </a:t>
            </a:r>
          </a:p>
          <a:p>
            <a:pPr>
              <a:defRPr/>
            </a:pPr>
            <a:r>
              <a:rPr lang="ru-RU" sz="5000" b="1" dirty="0" smtClean="0">
                <a:latin typeface="+mj-lt"/>
              </a:rPr>
              <a:t>При составлении рассказов по пиктограммам дети легче запоминают новые слова не механически, а в процессе активного использования.      </a:t>
            </a:r>
          </a:p>
          <a:p>
            <a:pPr marL="0" indent="-274320" eaLnBrk="1" fontAlgn="auto" hangingPunct="1">
              <a:spcAft>
                <a:spcPts val="0"/>
              </a:spcAft>
              <a:defRPr/>
            </a:pPr>
            <a:r>
              <a:rPr lang="ru-RU" sz="5000" b="1" dirty="0" smtClean="0">
                <a:latin typeface="+mj-lt"/>
              </a:rPr>
              <a:t>Прослеживается улучшение в овладении приемами смысловых соотнесений.</a:t>
            </a:r>
          </a:p>
          <a:p>
            <a:pPr marL="0" indent="-274320" eaLnBrk="1" fontAlgn="auto" hangingPunct="1">
              <a:spcAft>
                <a:spcPts val="0"/>
              </a:spcAft>
              <a:defRPr/>
            </a:pPr>
            <a:endParaRPr lang="ru-RU" sz="2100" b="1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  <a:p>
            <a:pPr marL="0" indent="-274320" eaLnBrk="1" fontAlgn="auto" hangingPunct="1">
              <a:spcAft>
                <a:spcPts val="0"/>
              </a:spcAft>
              <a:defRPr/>
            </a:pPr>
            <a:endParaRPr lang="ru-RU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95288" y="188913"/>
            <a:ext cx="8281987" cy="1296987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solidFill>
                  <a:srgbClr val="FFFF00"/>
                </a:solidFill>
              </a:rPr>
              <a:t> Результаты проекта </a:t>
            </a:r>
          </a:p>
        </p:txBody>
      </p:sp>
      <p:pic>
        <p:nvPicPr>
          <p:cNvPr id="38916" name="Picture 5" descr="D:\ФОТО к аттестации\ШКОЛА\но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4076700"/>
            <a:ext cx="3367088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1020763" y="188913"/>
            <a:ext cx="6975475" cy="893762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solidFill>
                  <a:srgbClr val="FFFF00"/>
                </a:solidFill>
              </a:rPr>
              <a:t>Результаты проекта</a:t>
            </a:r>
          </a:p>
        </p:txBody>
      </p:sp>
      <p:pic>
        <p:nvPicPr>
          <p:cNvPr id="4" name="Содержимое 3" descr="X6n5hcLAi7w.jpg"/>
          <p:cNvPicPr>
            <a:picLocks noChangeAspect="1"/>
          </p:cNvPicPr>
          <p:nvPr/>
        </p:nvPicPr>
        <p:blipFill>
          <a:blip r:embed="rId2" cstate="print"/>
          <a:srcRect l="18107" t="31818" r="11019"/>
          <a:stretch>
            <a:fillRect/>
          </a:stretch>
        </p:blipFill>
        <p:spPr>
          <a:xfrm>
            <a:off x="1187624" y="1268760"/>
            <a:ext cx="6624735" cy="4779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40CC8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0" y="31750"/>
            <a:ext cx="897096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just">
              <a:defRPr/>
            </a:pPr>
            <a:endParaRPr lang="ru-RU" sz="2000" b="1" dirty="0"/>
          </a:p>
          <a:p>
            <a:pPr algn="r">
              <a:defRPr/>
            </a:pPr>
            <a:r>
              <a:rPr lang="ru-RU" sz="2400" b="1" dirty="0">
                <a:latin typeface="+mj-lt"/>
              </a:rPr>
              <a:t>       </a:t>
            </a:r>
            <a:r>
              <a:rPr lang="ru-RU" sz="2000" dirty="0"/>
              <a:t>«Учите ребёнка каким-нибудь неизвестным ему пяти словам – он будет долго и напрасно мучиться, но свяжите двадцать таких слов с картинками, и он их усвоит на лету».                                                                       </a:t>
            </a:r>
          </a:p>
          <a:p>
            <a:pPr algn="r">
              <a:defRPr/>
            </a:pPr>
            <a:r>
              <a:rPr lang="ru-RU" sz="2000" dirty="0"/>
              <a:t> </a:t>
            </a:r>
          </a:p>
          <a:p>
            <a:pPr algn="r">
              <a:defRPr/>
            </a:pPr>
            <a:r>
              <a:rPr lang="ru-RU" sz="2000" dirty="0"/>
              <a:t>К.Д.Ушинский</a:t>
            </a:r>
            <a:endParaRPr lang="ru-RU" sz="2000" b="1" dirty="0">
              <a:latin typeface="+mj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87624" y="1892523"/>
            <a:ext cx="7258448" cy="540544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 spc="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nstant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nstant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nstant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nstantia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FF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Творческое название проекта</a:t>
            </a:r>
          </a:p>
        </p:txBody>
      </p:sp>
      <p:pic>
        <p:nvPicPr>
          <p:cNvPr id="26628" name="Рисунок 9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0681" y="4365625"/>
            <a:ext cx="3181350" cy="2386013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6629" name="Рисунок 1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462587" y="4365625"/>
            <a:ext cx="3181350" cy="2386013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331913" y="2852738"/>
            <a:ext cx="667861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rgbClr val="FF0000"/>
                </a:solidFill>
                <a:latin typeface="+mj-lt"/>
              </a:rPr>
              <a:t>ЗАНИМАТЕЛЬНЫЕ СКОРОГОВОРКИ</a:t>
            </a:r>
            <a:endParaRPr lang="ru-RU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 rtlCol="0">
            <a:normAutofit fontScale="77500" lnSpcReduction="20000"/>
          </a:bodyPr>
          <a:lstStyle/>
          <a:p>
            <a:pPr marL="0" indent="-274320" eaLnBrk="1" fontAlgn="auto" hangingPunct="1">
              <a:spcAft>
                <a:spcPts val="0"/>
              </a:spcAft>
              <a:defRPr/>
            </a:pPr>
            <a:r>
              <a:rPr lang="ru-RU" sz="31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Тип проекта</a:t>
            </a:r>
            <a:r>
              <a:rPr lang="ru-RU" sz="31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  <a:r>
              <a:rPr lang="ru-RU" sz="31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</a:t>
            </a:r>
          </a:p>
          <a:p>
            <a:pPr marL="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800" dirty="0" smtClean="0"/>
              <a:t> </a:t>
            </a:r>
            <a:r>
              <a:rPr lang="ru-RU" sz="2800" b="1" i="1" dirty="0" smtClean="0"/>
              <a:t>практико-ориентированный, групповой, открытый,  </a:t>
            </a:r>
          </a:p>
          <a:p>
            <a:pPr marL="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800" b="1" i="1" dirty="0"/>
              <a:t> </a:t>
            </a:r>
            <a:r>
              <a:rPr lang="ru-RU" sz="2800" b="1" i="1" dirty="0" smtClean="0"/>
              <a:t>краткосрочный (1 неделя)</a:t>
            </a:r>
            <a:endParaRPr lang="ru-RU" sz="2800" b="1" i="1" u="sng" dirty="0" smtClean="0"/>
          </a:p>
          <a:p>
            <a:pPr marL="0" indent="-274320" eaLnBrk="1" fontAlgn="auto" hangingPunct="1">
              <a:spcAft>
                <a:spcPts val="0"/>
              </a:spcAft>
              <a:defRPr/>
            </a:pPr>
            <a:r>
              <a:rPr lang="ru-RU" sz="31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Участники проекта</a:t>
            </a:r>
            <a:r>
              <a:rPr lang="ru-RU" sz="31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  <a:r>
              <a:rPr lang="ru-RU" sz="31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</a:p>
          <a:p>
            <a:pPr marL="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/>
              <a:t>  </a:t>
            </a:r>
            <a:r>
              <a:rPr lang="ru-RU" sz="2800" b="1" i="1" dirty="0" smtClean="0"/>
              <a:t>дети, учитель-логопед, воспитатели, родители</a:t>
            </a:r>
            <a:endParaRPr lang="ru-RU" sz="2800" b="1" i="1" u="sng" dirty="0" smtClean="0"/>
          </a:p>
          <a:p>
            <a:pPr marL="0" indent="-274320" eaLnBrk="1" fontAlgn="auto" hangingPunct="1">
              <a:spcAft>
                <a:spcPts val="0"/>
              </a:spcAft>
              <a:defRPr/>
            </a:pPr>
            <a:r>
              <a:rPr lang="ru-RU" sz="31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Условия реализации</a:t>
            </a:r>
            <a:r>
              <a:rPr lang="ru-RU" sz="31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  <a:r>
              <a:rPr lang="ru-RU" sz="31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marL="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/>
              <a:t>    </a:t>
            </a:r>
            <a:r>
              <a:rPr lang="ru-RU" sz="2800" b="1" i="1" dirty="0" smtClean="0"/>
              <a:t>интерес детей и поддержка родителей</a:t>
            </a:r>
            <a:endParaRPr lang="ru-RU" sz="2800" b="1" i="1" u="sng" dirty="0" smtClean="0"/>
          </a:p>
          <a:p>
            <a:pPr marL="0" indent="-274320" eaLnBrk="1" fontAlgn="auto" hangingPunct="1">
              <a:spcAft>
                <a:spcPts val="0"/>
              </a:spcAft>
              <a:defRPr/>
            </a:pPr>
            <a:r>
              <a:rPr lang="ru-RU" sz="31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Срок реализации</a:t>
            </a:r>
            <a:r>
              <a:rPr lang="ru-RU" sz="31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  <a:r>
              <a:rPr lang="ru-RU" sz="31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</a:p>
          <a:p>
            <a:pPr marL="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/>
              <a:t>    </a:t>
            </a:r>
            <a:r>
              <a:rPr lang="ru-RU" sz="2800" b="1" i="1" dirty="0" smtClean="0"/>
              <a:t>вторая неделя ноября</a:t>
            </a:r>
          </a:p>
        </p:txBody>
      </p:sp>
      <p:sp>
        <p:nvSpPr>
          <p:cNvPr id="2" name="Горизонтальный свиток 1"/>
          <p:cNvSpPr/>
          <p:nvPr/>
        </p:nvSpPr>
        <p:spPr>
          <a:xfrm>
            <a:off x="900113" y="96838"/>
            <a:ext cx="6975475" cy="129540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solidFill>
                  <a:srgbClr val="FFFF00"/>
                </a:solidFill>
              </a:rPr>
              <a:t>Паспорт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22238" y="1412776"/>
            <a:ext cx="9021762" cy="4909591"/>
          </a:xfrm>
        </p:spPr>
        <p:txBody>
          <a:bodyPr rtlCol="0">
            <a:normAutofit fontScale="85000" lnSpcReduction="20000"/>
          </a:bodyPr>
          <a:lstStyle/>
          <a:p>
            <a:pPr marL="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400" dirty="0" smtClean="0"/>
              <a:t> </a:t>
            </a:r>
            <a:r>
              <a:rPr lang="ru-RU" sz="2900" dirty="0" smtClean="0"/>
              <a:t>Работая с детьми с нарушениями речи на </a:t>
            </a:r>
            <a:r>
              <a:rPr lang="ru-RU" sz="2900" dirty="0" err="1" smtClean="0"/>
              <a:t>логопункте</a:t>
            </a:r>
            <a:r>
              <a:rPr lang="ru-RU" sz="2900" dirty="0" smtClean="0"/>
              <a:t> и сталкиваясь с проблемами закрепления звукопроизношения в связной речи, приходилось искать вспомогательные средства, новые технологии, облегчающие и направляющие процесс становления у детей правильного произношения, поскольку большинству детей недоступны такие виды упражнений как скороговорка, стихотворение и пересказ текстов без наглядной опоры. Поэтому назрела необходимость изучить имеющиеся в логопедической практике вспомогательные средства и выбрать наиболее эффективные и доступные для детского восприятия, систематизировать их и использовать в коррекционной работе с детьми. Одним из таких средств является применение пиктограмм. Актуальность использования пиктограмм заключается в том, что мышление ребенка развивается через наглядную и доступную форму.</a:t>
            </a:r>
            <a:endParaRPr lang="ru-RU" sz="24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555625" y="31750"/>
            <a:ext cx="7848600" cy="1223963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800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ru-RU" sz="4800" dirty="0">
                <a:solidFill>
                  <a:srgbClr val="FFFF00"/>
                </a:solidFill>
              </a:rPr>
              <a:t>Актуальность проблемы</a:t>
            </a:r>
          </a:p>
          <a:p>
            <a:pPr algn="ctr">
              <a:defRPr/>
            </a:pPr>
            <a:endParaRPr lang="ru-RU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84163" y="1350963"/>
            <a:ext cx="8859837" cy="3225800"/>
          </a:xfrm>
        </p:spPr>
        <p:txBody>
          <a:bodyPr rtlCol="0">
            <a:noAutofit/>
          </a:bodyPr>
          <a:lstStyle/>
          <a:p>
            <a:pPr marL="0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Данный проект представляет собой организацию самостоятельной и совместной деятельности детей и взрослого по автоматизации поставленных  звуков в скороговорках с опорой на пиктограммы.</a:t>
            </a:r>
          </a:p>
          <a:p>
            <a:pPr marL="0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10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 проекте отражено практическое применение дидактического материала для работы по данной теме.</a:t>
            </a:r>
          </a:p>
          <a:p>
            <a:pPr marL="0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10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Использование разнообразного материала  способствует повышению уровня заинтересованности детей с разным уровнем речевого развития.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68313" y="22225"/>
            <a:ext cx="7848600" cy="1246188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800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ru-RU" sz="4800" dirty="0">
                <a:solidFill>
                  <a:srgbClr val="FFFF00"/>
                </a:solidFill>
              </a:rPr>
              <a:t>Аннотация проекта</a:t>
            </a:r>
          </a:p>
          <a:p>
            <a:pPr algn="ctr">
              <a:defRPr/>
            </a:pPr>
            <a:endParaRPr lang="ru-RU" sz="4800" dirty="0">
              <a:solidFill>
                <a:srgbClr val="FFFF00"/>
              </a:solidFill>
            </a:endParaRPr>
          </a:p>
        </p:txBody>
      </p:sp>
      <p:pic>
        <p:nvPicPr>
          <p:cNvPr id="29700" name="Picture 3" descr="D:\ФОТО к аттестации\ШКОЛА\ен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175" y="4868863"/>
            <a:ext cx="1897063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7" descr="D:\ФОТО к аттестации\ШКОЛА\зд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4581525"/>
            <a:ext cx="2894012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119188" y="68263"/>
            <a:ext cx="6975475" cy="1296987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solidFill>
                  <a:srgbClr val="FFFF00"/>
                </a:solidFill>
              </a:rPr>
              <a:t>Гипотеза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4213" y="1557338"/>
            <a:ext cx="7924800" cy="2554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latin typeface="+mn-lt"/>
              </a:rPr>
              <a:t>В результате целенаправленной и системной работы по развитию языковых средств языка через заучивание скороговорок, в процессе рассматривания картин и изготовления собственных рисунков детьми старшего дошкольного возраста с различными нарушениями речи, возможно, повысится уровень их речевого развития. При использовании различных схем меняется характер деятельности детей: дети не только слышат свою или обращенную к ним речь, но и имеют возможность ее «видеть». </a:t>
            </a:r>
          </a:p>
        </p:txBody>
      </p:sp>
      <p:pic>
        <p:nvPicPr>
          <p:cNvPr id="25605" name="Picture 5" descr="D:\ФОТО к аттестации\аааааа\c6284705f987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 l="14148" r="14148"/>
          <a:stretch>
            <a:fillRect/>
          </a:stretch>
        </p:blipFill>
        <p:spPr bwMode="auto">
          <a:xfrm>
            <a:off x="0" y="3794412"/>
            <a:ext cx="1907704" cy="3063588"/>
          </a:xfrm>
          <a:prstGeom prst="roundRect">
            <a:avLst>
              <a:gd name="adj" fmla="val 16667"/>
            </a:avLst>
          </a:prstGeom>
          <a:ln w="57150"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30725" name="Picture 6" descr="D:\ФОТО к аттестации\ШКОЛА\1б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3860800"/>
            <a:ext cx="2813050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2975" y="1309688"/>
            <a:ext cx="7070725" cy="2124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>
                <a:latin typeface="+mj-lt"/>
              </a:rPr>
              <a:t>        </a:t>
            </a:r>
            <a:r>
              <a:rPr lang="ru-RU" sz="2400" dirty="0">
                <a:latin typeface="+mn-lt"/>
              </a:rPr>
              <a:t>Автоматизация поставленных звуков у детей старшего дошкольного возраста в сотрудничестве и сотворчестве детей и взрослых через изучение скороговорок.</a:t>
            </a:r>
          </a:p>
          <a:p>
            <a:pPr>
              <a:defRPr/>
            </a:pPr>
            <a:endParaRPr lang="ru-RU" sz="2400" b="1" dirty="0">
              <a:latin typeface="+mj-lt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071563" y="52388"/>
            <a:ext cx="6975475" cy="1296987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solidFill>
                  <a:srgbClr val="FFFF00"/>
                </a:solidFill>
              </a:rPr>
              <a:t>Цель</a:t>
            </a:r>
          </a:p>
        </p:txBody>
      </p:sp>
      <p:pic>
        <p:nvPicPr>
          <p:cNvPr id="6" name="Picture 6" descr="D:\ФОТО к аттестации\ШКОЛА\198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3319463"/>
            <a:ext cx="511175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976313" y="247650"/>
            <a:ext cx="6975475" cy="1296988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solidFill>
                  <a:srgbClr val="FFFF00"/>
                </a:solidFill>
              </a:rPr>
              <a:t>Задачи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66813" y="1544638"/>
            <a:ext cx="7416800" cy="41544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atin typeface="+mj-lt"/>
              </a:rPr>
              <a:t>- подобрать  скороговорки;</a:t>
            </a:r>
          </a:p>
          <a:p>
            <a:pPr>
              <a:defRPr/>
            </a:pPr>
            <a:r>
              <a:rPr lang="ru-RU" sz="2400" b="1" dirty="0">
                <a:latin typeface="+mj-lt"/>
              </a:rPr>
              <a:t> - подобрать  картинный материал;</a:t>
            </a:r>
          </a:p>
          <a:p>
            <a:pPr>
              <a:defRPr/>
            </a:pPr>
            <a:r>
              <a:rPr lang="ru-RU" sz="2400" b="1" dirty="0">
                <a:latin typeface="+mj-lt"/>
              </a:rPr>
              <a:t> - разработать и внедрить программу мероприятий, направленных на изучение скороговорок детьми, способствующих развитию психических процессов и коммуникативных навыков;</a:t>
            </a:r>
          </a:p>
          <a:p>
            <a:pPr>
              <a:defRPr/>
            </a:pPr>
            <a:r>
              <a:rPr lang="ru-RU" sz="2400" b="1" dirty="0">
                <a:latin typeface="+mj-lt"/>
              </a:rPr>
              <a:t>- активизировать родителей к совместной продуктивной деятельности;</a:t>
            </a:r>
          </a:p>
          <a:p>
            <a:pPr>
              <a:defRPr/>
            </a:pPr>
            <a:r>
              <a:rPr lang="ru-RU" sz="2400" b="1" dirty="0">
                <a:latin typeface="+mj-lt"/>
              </a:rPr>
              <a:t>- организовать выставку работ.</a:t>
            </a:r>
          </a:p>
          <a:p>
            <a:pPr>
              <a:defRPr/>
            </a:pPr>
            <a:endParaRPr lang="ru-RU" sz="2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81025" y="1349375"/>
            <a:ext cx="8002588" cy="3259138"/>
          </a:xfrm>
        </p:spPr>
        <p:txBody>
          <a:bodyPr rtlCol="0">
            <a:normAutofit/>
          </a:bodyPr>
          <a:lstStyle/>
          <a:p>
            <a:pPr marL="0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изучение методической литературы по данной теме</a:t>
            </a:r>
          </a:p>
          <a:p>
            <a:pPr marL="0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800" dirty="0" smtClean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  <a:p>
            <a:pPr marL="0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подбор картинного материала</a:t>
            </a:r>
          </a:p>
          <a:p>
            <a:pPr marL="0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800" dirty="0" smtClean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  <a:p>
            <a:pPr marL="0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подбор скороговорок, практических заданий</a:t>
            </a:r>
          </a:p>
          <a:p>
            <a:pPr marL="0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800" dirty="0" smtClean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  <a:p>
            <a:pPr marL="0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составление плана работы по теме 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900113" y="30163"/>
            <a:ext cx="6975475" cy="129540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solidFill>
                  <a:srgbClr val="FFFF00"/>
                </a:solidFill>
              </a:rPr>
              <a:t>1 этап проекта</a:t>
            </a:r>
          </a:p>
        </p:txBody>
      </p:sp>
      <p:pic>
        <p:nvPicPr>
          <p:cNvPr id="33796" name="Picture 7" descr="D:\ФОТО к аттестации\ШКОЛА\2c75e3374336.png"/>
          <p:cNvPicPr>
            <a:picLocks noChangeAspect="1" noChangeArrowheads="1"/>
          </p:cNvPicPr>
          <p:nvPr/>
        </p:nvPicPr>
        <p:blipFill>
          <a:blip r:embed="rId2" cstate="print"/>
          <a:srcRect l="1611" t="1559" r="73331" b="76530"/>
          <a:stretch>
            <a:fillRect/>
          </a:stretch>
        </p:blipFill>
        <p:spPr bwMode="auto">
          <a:xfrm>
            <a:off x="2397125" y="4640263"/>
            <a:ext cx="3981450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Кутю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7331</TotalTime>
  <Words>613</Words>
  <Application>Microsoft Office PowerPoint</Application>
  <PresentationFormat>Экран (4:3)</PresentationFormat>
  <Paragraphs>75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Кутюр</vt:lpstr>
      <vt:lpstr>1_Кутюр</vt:lpstr>
      <vt:lpstr>Выполнила учитель – логопед Астафьева О.А.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проект</dc:title>
  <dc:creator>ПАХАН</dc:creator>
  <cp:lastModifiedBy>User</cp:lastModifiedBy>
  <cp:revision>364</cp:revision>
  <dcterms:created xsi:type="dcterms:W3CDTF">2010-02-07T11:13:51Z</dcterms:created>
  <dcterms:modified xsi:type="dcterms:W3CDTF">2018-12-06T04:49:37Z</dcterms:modified>
</cp:coreProperties>
</file>