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70" r:id="rId2"/>
    <p:sldId id="277" r:id="rId3"/>
    <p:sldId id="269" r:id="rId4"/>
    <p:sldId id="271" r:id="rId5"/>
    <p:sldId id="272" r:id="rId6"/>
    <p:sldId id="273" r:id="rId7"/>
    <p:sldId id="274" r:id="rId8"/>
    <p:sldId id="275" r:id="rId9"/>
    <p:sldId id="278" r:id="rId10"/>
    <p:sldId id="279" r:id="rId11"/>
    <p:sldId id="281" r:id="rId12"/>
    <p:sldId id="283" r:id="rId13"/>
    <p:sldId id="282" r:id="rId14"/>
    <p:sldId id="280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9EAA56"/>
    <a:srgbClr val="AD9C5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5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D9B1726-121A-4C46-A805-D4DD9E1AB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8BD13-7D9A-4345-B379-1A65144FB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C37D-224E-4495-9086-9B40FAACC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3F0D-2EC4-48B3-9572-D7C2387C4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35" y="525443"/>
            <a:ext cx="9072563" cy="125994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260A2-DBE4-4C74-98A2-559BEB9F6BAC}" type="datetimeFigureOut">
              <a:rPr lang="ru-RU"/>
              <a:pPr>
                <a:defRPr/>
              </a:pPr>
              <a:t>10.03.2019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4FC3-FEFB-4D33-AE5D-B4F3A42D5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2F53-4371-4737-94D5-69B0A400B89F}" type="datetimeFigureOut">
              <a:rPr lang="ru-RU"/>
              <a:pPr>
                <a:defRPr/>
              </a:pPr>
              <a:t>10.03.2019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8C9C-C563-4944-883D-CA06096C9E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35" y="525443"/>
            <a:ext cx="9072563" cy="125994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3B0B-10AC-4E22-8D52-90174DC7B4A8}" type="datetimeFigureOut">
              <a:rPr lang="ru-RU"/>
              <a:pPr>
                <a:defRPr/>
              </a:pPr>
              <a:t>10.03.2019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47DF-B98E-4E0B-A2F5-65F87D7F3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E000-2E4B-45DC-B26B-1666A82B1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0F79-1228-4F14-A297-299BECF19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852F-BDD7-430F-A71B-15B767BA3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D5AF-616B-4C05-BAAB-2DDFBC7A3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0397-039E-4053-A7B1-CFF81AA67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AE4A-F98B-486F-BE10-21FBA216A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6915-8BD5-4156-86E7-A115F6F4E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D5EBC-DF6F-4844-A773-37547E7B4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6920A1B-2A09-4A65-85C5-B46EBA407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5056188" y="966788"/>
            <a:ext cx="3987800" cy="517525"/>
          </a:xfrm>
        </p:spPr>
        <p:txBody>
          <a:bodyPr/>
          <a:lstStyle/>
          <a:p>
            <a:pPr algn="ctr"/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– детский сад №197</a:t>
            </a:r>
          </a:p>
          <a:p>
            <a:pPr algn="ctr"/>
            <a:endParaRPr lang="ru-RU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- логопед</a:t>
            </a:r>
          </a:p>
          <a:p>
            <a:pPr algn="ctr"/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Астафьева О.А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906463" y="2146300"/>
            <a:ext cx="3806825" cy="2825750"/>
          </a:xfrm>
          <a:prstGeom prst="rect">
            <a:avLst/>
          </a:prstGeom>
        </p:spPr>
        <p:txBody>
          <a:bodyPr lIns="100794" tIns="50397" rIns="100794" bIns="50397" anchor="ctr"/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4900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+mj-cs"/>
              </a:rPr>
              <a:t>Проект </a:t>
            </a:r>
          </a:p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4900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+mj-cs"/>
              </a:rPr>
              <a:t>«</a:t>
            </a:r>
            <a:r>
              <a:rPr lang="ru-RU" sz="4000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+mj-cs"/>
              </a:rPr>
              <a:t>РАСТИМ КНИГОЛЮБА</a:t>
            </a:r>
            <a:r>
              <a:rPr lang="ru-RU" sz="4900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Совместная деятельность с детьми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«Книжки – малышки»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19410"/>
          </a:xfrm>
        </p:spPr>
        <p:txBody>
          <a:bodyPr/>
          <a:lstStyle/>
          <a:p>
            <a:pPr algn="ctr"/>
            <a:r>
              <a:rPr lang="ru-RU" dirty="0" smtClean="0"/>
              <a:t>«Скороговорки в картинках»</a:t>
            </a:r>
            <a:endParaRPr lang="ru-RU" dirty="0"/>
          </a:p>
        </p:txBody>
      </p:sp>
      <p:pic>
        <p:nvPicPr>
          <p:cNvPr id="11" name="Содержимое 10" descr="fhaWeWhZ8X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825" y="3059435"/>
            <a:ext cx="4247455" cy="3185592"/>
          </a:xfrm>
        </p:spPr>
      </p:pic>
      <p:pic>
        <p:nvPicPr>
          <p:cNvPr id="12" name="Содержимое 11" descr="X6n5hcLAi7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9190" t="32666" r="13477"/>
          <a:stretch>
            <a:fillRect/>
          </a:stretch>
        </p:blipFill>
        <p:spPr>
          <a:xfrm>
            <a:off x="5112320" y="2915741"/>
            <a:ext cx="4416353" cy="33123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Совместная деятельность с детьми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455" b="4787"/>
          <a:stretch>
            <a:fillRect/>
          </a:stretch>
        </p:blipFill>
        <p:spPr bwMode="auto">
          <a:xfrm>
            <a:off x="602673" y="2339677"/>
            <a:ext cx="886892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Текст 6"/>
          <p:cNvSpPr txBox="1">
            <a:spLocks/>
          </p:cNvSpPr>
          <p:nvPr/>
        </p:nvSpPr>
        <p:spPr bwMode="auto">
          <a:xfrm>
            <a:off x="504824" y="1692275"/>
            <a:ext cx="8351911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Виртуальная экскурсия в библиотеку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Совместная деятельность родителей  с детьми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" name="Содержимое 12" descr="uRUaAKXm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576" b="5216"/>
          <a:stretch>
            <a:fillRect/>
          </a:stretch>
        </p:blipFill>
        <p:spPr>
          <a:xfrm>
            <a:off x="1583928" y="1907629"/>
            <a:ext cx="7343799" cy="4968552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3672160" y="1475581"/>
            <a:ext cx="4456113" cy="704850"/>
          </a:xfrm>
        </p:spPr>
        <p:txBody>
          <a:bodyPr/>
          <a:lstStyle/>
          <a:p>
            <a:r>
              <a:rPr lang="ru-RU" dirty="0" smtClean="0"/>
              <a:t>Моя первая АЗБУКА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429674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rgbClr val="FF0000"/>
                </a:solidFill>
                <a:latin typeface="+mn-lt"/>
              </a:rPr>
              <a:t>Памятка родителям</a:t>
            </a:r>
            <a:br>
              <a:rPr lang="ru-RU" sz="35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500" b="1" dirty="0" smtClean="0">
                <a:solidFill>
                  <a:srgbClr val="FF0000"/>
                </a:solidFill>
                <a:latin typeface="+mn-lt"/>
              </a:rPr>
              <a:t> «Как привить ребенку любовь к чтению?»</a:t>
            </a:r>
            <a:endParaRPr lang="ru-RU" sz="3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97" y="1496170"/>
            <a:ext cx="9072563" cy="5591049"/>
          </a:xfrm>
        </p:spPr>
        <p:txBody>
          <a:bodyPr>
            <a:noAutofit/>
          </a:bodyPr>
          <a:lstStyle/>
          <a:p>
            <a:r>
              <a:rPr lang="ru-RU" sz="1600" dirty="0" smtClean="0"/>
              <a:t>1. Прививайте ребёнку интерес к чтению с раннего детства.</a:t>
            </a:r>
          </a:p>
          <a:p>
            <a:r>
              <a:rPr lang="ru-RU" sz="1600" dirty="0" smtClean="0"/>
              <a:t>2. Покупайте книги, выбирайте книги яркие по оформлению и интересные по содержанию.</a:t>
            </a:r>
          </a:p>
          <a:p>
            <a:r>
              <a:rPr lang="ru-RU" sz="1600" dirty="0" smtClean="0"/>
              <a:t>3. Систематически читайте ребёнку. Это сформирует у него привычку ежедневного общения с книгой.</a:t>
            </a:r>
          </a:p>
          <a:p>
            <a:r>
              <a:rPr lang="ru-RU" sz="1600" dirty="0" smtClean="0"/>
              <a:t>4. Обсуждайте прочитанную книгу среди  членов своей семьи.</a:t>
            </a:r>
          </a:p>
          <a:p>
            <a:r>
              <a:rPr lang="ru-RU" sz="1600" dirty="0" smtClean="0"/>
              <a:t>5. Рассказывайте ребёнку об авторе прочитанной книги.</a:t>
            </a:r>
          </a:p>
          <a:p>
            <a:r>
              <a:rPr lang="ru-RU" sz="1600" dirty="0" smtClean="0"/>
              <a:t>6. Если вы читаете ребёнку книгу, старайтесь прервать чтение на самом интересном месте.</a:t>
            </a:r>
          </a:p>
          <a:p>
            <a:r>
              <a:rPr lang="ru-RU" sz="1600" dirty="0" smtClean="0"/>
              <a:t>7. Вспоминая с ребёнком содержание ранее прочитанного, намеренно его искажайте, чтобы проверить, как он запомнил ранее прочитанный текст.</a:t>
            </a:r>
          </a:p>
          <a:p>
            <a:r>
              <a:rPr lang="ru-RU" sz="1600" dirty="0" smtClean="0"/>
              <a:t>8. Рекомендуйте ребёнку книги своего детства, делитесь своими детскими впечатлениями от чтения той или иной книги, сопоставляйте ваши и его впечатления.</a:t>
            </a:r>
          </a:p>
          <a:p>
            <a:r>
              <a:rPr lang="ru-RU" sz="1600" dirty="0" smtClean="0"/>
              <a:t>9. Устраивайте дома дискуссии по прочитанным книгам.</a:t>
            </a:r>
          </a:p>
          <a:p>
            <a:r>
              <a:rPr lang="ru-RU" sz="1600" dirty="0" smtClean="0"/>
              <a:t>10. Покупайте, по возможности, книги полюбившихся ребёнку авторов, оформляйте его личную библиотеку.</a:t>
            </a:r>
          </a:p>
          <a:p>
            <a:r>
              <a:rPr lang="ru-RU" sz="1600" dirty="0" smtClean="0"/>
              <a:t>11. Воспитывайте бережное отношение к книге, демонстрируя реликвии своей семьи.</a:t>
            </a:r>
          </a:p>
          <a:p>
            <a:r>
              <a:rPr lang="ru-RU" sz="1600" dirty="0" smtClean="0"/>
              <a:t>12. Дарите своему ребёнку хорошие книги с дарственной надписью, добрыми и тёплыми пожеланиями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Презентация проекта</a:t>
            </a:r>
            <a:endParaRPr lang="ru-RU" dirty="0"/>
          </a:p>
        </p:txBody>
      </p:sp>
      <p:pic>
        <p:nvPicPr>
          <p:cNvPr id="13" name="Содержимое 12" descr="p8_eHz5M3H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2211" y="1768475"/>
            <a:ext cx="3739754" cy="4986338"/>
          </a:xfrm>
        </p:spPr>
      </p:pic>
      <p:pic>
        <p:nvPicPr>
          <p:cNvPr id="14" name="Содержимое 13" descr="ACtic7ScpD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8358" b="17027"/>
          <a:stretch>
            <a:fillRect/>
          </a:stretch>
        </p:blipFill>
        <p:spPr>
          <a:xfrm>
            <a:off x="5113338" y="3203773"/>
            <a:ext cx="4457700" cy="21602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12" descr="free-vector-book-shelves-vector_004807_book_shelves_vecto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684213"/>
            <a:ext cx="8613775" cy="6070600"/>
          </a:xfrm>
        </p:spPr>
      </p:pic>
      <p:sp>
        <p:nvSpPr>
          <p:cNvPr id="6147" name="Прямоугольник 13"/>
          <p:cNvSpPr>
            <a:spLocks noChangeArrowheads="1"/>
          </p:cNvSpPr>
          <p:nvPr/>
        </p:nvSpPr>
        <p:spPr bwMode="auto">
          <a:xfrm rot="-687245">
            <a:off x="4899025" y="3943350"/>
            <a:ext cx="32623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Привить ребёнку вкус к чтению – лучший подарок, который мы можем ему сделать.</a:t>
            </a:r>
          </a:p>
          <a:p>
            <a:pPr algn="r"/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С.Лупан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393700"/>
            <a:ext cx="9213850" cy="5905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100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ПАСПОРТ   ПРОЕКТА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rgbClr val="FF0000"/>
                </a:solidFill>
                <a:latin typeface="+mn-lt"/>
              </a:rPr>
              <a:t>Вид проекта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3100" dirty="0" smtClean="0">
                <a:latin typeface="+mn-lt"/>
              </a:rPr>
              <a:t>групповой.</a:t>
            </a:r>
            <a:br>
              <a:rPr lang="ru-RU" sz="3100" dirty="0" smtClean="0">
                <a:latin typeface="+mn-lt"/>
              </a:rPr>
            </a:br>
            <a:r>
              <a:rPr lang="ru-RU" sz="3100" i="1" dirty="0" smtClean="0">
                <a:solidFill>
                  <a:srgbClr val="FF0000"/>
                </a:solidFill>
                <a:latin typeface="+mn-lt"/>
              </a:rPr>
              <a:t>Продолжительность проекта: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dirty="0" smtClean="0">
                <a:latin typeface="+mn-lt"/>
              </a:rPr>
              <a:t>долгосрочный.</a:t>
            </a:r>
            <a:br>
              <a:rPr lang="ru-RU" sz="3100" dirty="0" smtClean="0">
                <a:latin typeface="+mn-lt"/>
              </a:rPr>
            </a:br>
            <a:r>
              <a:rPr lang="ru-RU" sz="3100" i="1" dirty="0" smtClean="0">
                <a:solidFill>
                  <a:srgbClr val="FF0000"/>
                </a:solidFill>
                <a:latin typeface="+mn-lt"/>
              </a:rPr>
              <a:t>Тип проекта: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dirty="0" smtClean="0">
                <a:latin typeface="+mn-lt"/>
              </a:rPr>
              <a:t>познавательно-речевой.</a:t>
            </a:r>
            <a:br>
              <a:rPr lang="ru-RU" sz="3100" dirty="0" smtClean="0">
                <a:latin typeface="+mn-lt"/>
              </a:rPr>
            </a:br>
            <a:r>
              <a:rPr lang="ru-RU" sz="3100" i="1" dirty="0" smtClean="0">
                <a:solidFill>
                  <a:srgbClr val="FF0000"/>
                </a:solidFill>
                <a:latin typeface="+mn-lt"/>
              </a:rPr>
              <a:t>Участники проекта: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dirty="0" smtClean="0">
                <a:latin typeface="+mn-lt"/>
              </a:rPr>
              <a:t>дети подготовительной группы, их родители, учитель – логопед </a:t>
            </a:r>
            <a:r>
              <a:rPr lang="ru-RU" sz="3100" dirty="0" smtClean="0"/>
              <a:t>и воспитатель</a:t>
            </a:r>
            <a:r>
              <a:rPr lang="ru-RU" sz="3100" dirty="0" smtClean="0">
                <a:latin typeface="+mn-lt"/>
              </a:rPr>
              <a:t>.</a:t>
            </a:r>
            <a:br>
              <a:rPr lang="ru-RU" sz="3100" dirty="0" smtClean="0">
                <a:latin typeface="+mn-lt"/>
              </a:rPr>
            </a:br>
            <a:r>
              <a:rPr lang="ru-RU" sz="3100" i="1" dirty="0" smtClean="0">
                <a:solidFill>
                  <a:srgbClr val="FF0000"/>
                </a:solidFill>
                <a:latin typeface="+mn-lt"/>
              </a:rPr>
              <a:t>Срок реализации проекта: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dirty="0" smtClean="0">
                <a:latin typeface="+mn-lt"/>
              </a:rPr>
              <a:t>октябрь - февраль.</a:t>
            </a:r>
            <a:br>
              <a:rPr lang="ru-RU" sz="3100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 </a:t>
            </a:r>
            <a:r>
              <a:rPr lang="ru-RU" sz="3100" i="1" dirty="0" smtClean="0">
                <a:solidFill>
                  <a:srgbClr val="FF0000"/>
                </a:solidFill>
                <a:latin typeface="+mn-lt"/>
              </a:rPr>
              <a:t>Образовательная область: </a:t>
            </a:r>
            <a:r>
              <a:rPr lang="ru-RU" sz="3100" dirty="0" smtClean="0">
                <a:latin typeface="+mn-lt"/>
              </a:rPr>
              <a:t>познание, коммуникация, чтение художественной литературы, продуктивная деятельность.</a:t>
            </a:r>
            <a:br>
              <a:rPr lang="ru-RU" sz="3100" dirty="0" smtClean="0">
                <a:latin typeface="+mn-lt"/>
              </a:rPr>
            </a:br>
            <a:endParaRPr lang="ru-RU" sz="3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idx="1"/>
          </p:nvPr>
        </p:nvSpPr>
        <p:spPr>
          <a:xfrm>
            <a:off x="708025" y="1417638"/>
            <a:ext cx="8569325" cy="2913062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chemeClr val="tx1"/>
                </a:solidFill>
              </a:rPr>
              <a:t>формирование интереса у детей к детской книге через творческую и познавательную деятельность.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1100" y="708025"/>
            <a:ext cx="5448300" cy="803275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ru-RU" sz="4900" b="1" cap="all" dirty="0">
                <a:solidFill>
                  <a:srgbClr val="FF0000"/>
                </a:solidFill>
                <a:ea typeface="+mj-ea"/>
                <a:cs typeface="+mj-cs"/>
              </a:rPr>
              <a:t>Цель проекта: </a:t>
            </a:r>
            <a:endParaRPr lang="ru-RU" sz="4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9072562" cy="6299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Задачи  проекта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latin typeface="+mn-lt"/>
              </a:rPr>
              <a:t>1. Развивать  интерес  к литературным  произведениям: желание  слушать,  рассматривать  иллюстрации,.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2.Сформировать  желание  быть  похожим  на  положительных  героев. 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3.Развивать речь,  расширять и активизировать словарный запас.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4.Формировать представление у детей о роли книги в жизни человека.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5. Познакомить с различными жанрами книг.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6. Дать представление о библиотеке.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7. Воспитывать любовь и бережное отношение к книге.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8.Вовлечь родителей в совместную продуктивную деятельность с детьми.     Побудить родителей  к развитию  читательского  интереса  у  детей,   бережного  отношения  к  книге. Обогащать детско-родительские отношения совместным чтениям.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9. Воспитывать партнёрские отношения между детьми, родителями, педагогами.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Гипотеза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100" dirty="0" smtClean="0"/>
              <a:t>    Книга  играет важнейшую роль в развитии воображения – способности, без которой невозможна ни умственная деятельность ребенка в период дошкольного и школьного обучения, ни любая творческая деятельность взрослого. Книга прививают интерес к чтению художественной литературы, развивает речь,  расширяет и активизирует словарный запас.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73075"/>
            <a:ext cx="9372600" cy="61420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900" b="1" dirty="0" smtClean="0">
                <a:solidFill>
                  <a:srgbClr val="C00000"/>
                </a:solidFill>
                <a:latin typeface="+mn-lt"/>
              </a:rPr>
              <a:t>        Актуальность  </a:t>
            </a:r>
            <a:r>
              <a:rPr lang="ru-RU" sz="4900" b="1" dirty="0" smtClean="0">
                <a:solidFill>
                  <a:srgbClr val="C00000"/>
                </a:solidFill>
                <a:latin typeface="+mn-lt"/>
              </a:rPr>
              <a:t>проекта.</a:t>
            </a:r>
            <a:r>
              <a:rPr lang="ru-RU" sz="53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53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/>
              <a:t>       </a:t>
            </a:r>
            <a:r>
              <a:rPr lang="ru-RU" sz="2400" dirty="0" smtClean="0"/>
              <a:t>Поколение нынешних дошкольников и школьников в массе не хочет читать книги. Таким положением вещей обеспокоены многие родители. Следует признать, что развитое телевиденье, «навороченные» телефоны, компьютеры и Интернет в основном не способствуют приобщению подрастающего поколения к книжной культуре, хорошей литературе.  Педагоги бьют тревогу: дети безграмотно пишут, не умеют рассуждать, логически и последовательно излагать свои мысли.</a:t>
            </a:r>
            <a:br>
              <a:rPr lang="ru-RU" sz="2400" dirty="0" smtClean="0"/>
            </a:br>
            <a:r>
              <a:rPr lang="ru-RU" sz="2400" dirty="0" smtClean="0"/>
              <a:t>       Значение хорошей книги в жизни человека сложно переоценить. Читающий человек –мыслящий человек. Вот почему так важно прививать детям любовь к книге начиная с дошкольного возраста. Ведь книга способствует расширению горизонта детского знания о мире, помогает ребёнку усвоить образцы поведения, воплощённые в тех или иных литературных героях, формирует начальные представления о прекрасном.</a:t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r>
              <a:rPr lang="ru-RU" sz="2400" i="1" dirty="0" smtClean="0"/>
              <a:t>Проблема, на решение которой направлен проект: дети мало интересуются книгами.</a:t>
            </a:r>
            <a:r>
              <a:rPr lang="ru-RU" sz="2400" dirty="0" smtClean="0"/>
              <a:t> На сегодняшнем этапе жизни современного общества данная тема очень актуальна.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55650"/>
            <a:ext cx="9072562" cy="5930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Предполагаемый  результат: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dirty="0" smtClean="0">
                <a:latin typeface="+mn-lt"/>
              </a:rPr>
              <a:t>Повышение интереса к книге; </a:t>
            </a:r>
            <a:r>
              <a:rPr lang="ru-RU" sz="3100" dirty="0" smtClean="0"/>
              <a:t>повышение уровня речевого развития; развитие индивидуальных особенностей в творческой речевой деятельности</a:t>
            </a:r>
            <a:r>
              <a:rPr lang="ru-RU" sz="3100" dirty="0" smtClean="0">
                <a:latin typeface="+mn-lt"/>
              </a:rPr>
              <a:t>; 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 развитие познавательной активности детей при взаимодействии всех участников образовательных отношений; у</a:t>
            </a:r>
            <a:r>
              <a:rPr lang="ru-RU" sz="3100" dirty="0" smtClean="0"/>
              <a:t>частие родителей в совместной продуктивной деятельности; повышение педагогической культуры родителей по проблеме приобщения дошкольников к художественной литературе; обогащение предметной среды совместно изготовленными книгами;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400" dirty="0" smtClean="0">
                <a:latin typeface="+mn-lt"/>
              </a:rPr>
              <a:t/>
            </a:r>
            <a:br>
              <a:rPr lang="ru-RU" sz="3400" dirty="0" smtClean="0">
                <a:latin typeface="+mn-lt"/>
              </a:rPr>
            </a:br>
            <a:endParaRPr lang="ru-RU" sz="3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Совместная деятельность с детьми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Знакомство с театром теней</a:t>
            </a:r>
            <a:endParaRPr lang="ru-RU" dirty="0"/>
          </a:p>
        </p:txBody>
      </p:sp>
      <p:pic>
        <p:nvPicPr>
          <p:cNvPr id="5" name="Содержимое 4" descr="wYzSmcsOI8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825" y="2905323"/>
            <a:ext cx="4452938" cy="333970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1511498"/>
          </a:xfrm>
        </p:spPr>
        <p:txBody>
          <a:bodyPr/>
          <a:lstStyle/>
          <a:p>
            <a:r>
              <a:rPr lang="ru-RU" dirty="0" smtClean="0"/>
              <a:t>Инсценировка сказки «Мешок яблок», совместно изготовленным театром теней.</a:t>
            </a:r>
            <a:endParaRPr lang="ru-RU" dirty="0"/>
          </a:p>
        </p:txBody>
      </p:sp>
      <p:pic>
        <p:nvPicPr>
          <p:cNvPr id="6" name="Содержимое 5" descr="qm1bZ2dQro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21275" y="3321893"/>
            <a:ext cx="4456113" cy="25065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35193</TotalTime>
  <Words>342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MS Gothic</vt:lpstr>
      <vt:lpstr>Times New Roman</vt:lpstr>
      <vt:lpstr>Arial Unicode MS</vt:lpstr>
      <vt:lpstr>Franklin Gothic Demi Cond</vt:lpstr>
      <vt:lpstr>Monotype Corsiva</vt:lpstr>
      <vt:lpstr>Тема Office</vt:lpstr>
      <vt:lpstr>Слайд 1</vt:lpstr>
      <vt:lpstr>Слайд 2</vt:lpstr>
      <vt:lpstr> ПАСПОРТ   ПРОЕКТА Вид проекта: групповой. Продолжительность проекта: долгосрочный. Тип проекта: познавательно-речевой. Участники проекта: дети подготовительной группы, их родители, учитель – логопед и воспитатель. Срок реализации проекта: октябрь - февраль.  Образовательная область: познание, коммуникация, чтение художественной литературы, продуктивная деятельность. </vt:lpstr>
      <vt:lpstr>Слайд 4</vt:lpstr>
      <vt:lpstr>Задачи  проекта: 1. Развивать  интерес  к литературным  произведениям: желание  слушать,  рассматривать  иллюстрации,. 2.Сформировать  желание  быть  похожим  на  положительных  героев.   3.Развивать речь,  расширять и активизировать словарный запас. 4.Формировать представление у детей о роли книги в жизни человека. 5. Познакомить с различными жанрами книг. 6. Дать представление о библиотеке. 7. Воспитывать любовь и бережное отношение к книге. 8.Вовлечь родителей в совместную продуктивную деятельность с детьми.     Побудить родителей  к развитию  читательского  интереса  у  детей,   бережного  отношения  к  книге. Обогащать детско-родительские отношения совместным чтениям. 9. Воспитывать партнёрские отношения между детьми, родителями, педагогами. </vt:lpstr>
      <vt:lpstr>Гипотеза</vt:lpstr>
      <vt:lpstr>        Актуальность  проекта.        Поколение нынешних дошкольников и школьников в массе не хочет читать книги. Таким положением вещей обеспокоены многие родители. Следует признать, что развитое телевиденье, «навороченные» телефоны, компьютеры и Интернет в основном не способствуют приобщению подрастающего поколения к книжной культуре, хорошей литературе.  Педагоги бьют тревогу: дети безграмотно пишут, не умеют рассуждать, логически и последовательно излагать свои мысли.        Значение хорошей книги в жизни человека сложно переоценить. Читающий человек –мыслящий человек. Вот почему так важно прививать детям любовь к книге начиная с дошкольного возраста. Ведь книга способствует расширению горизонта детского знания о мире, помогает ребёнку усвоить образцы поведения, воплощённые в тех или иных литературных героях, формирует начальные представления о прекрасном.     Проблема, на решение которой направлен проект: дети мало интересуются книгами. На сегодняшнем этапе жизни современного общества данная тема очень актуальна.   </vt:lpstr>
      <vt:lpstr>Предполагаемый  результат:   Повышение интереса к книге; повышение уровня речевого развития; развитие индивидуальных особенностей в творческой речевой деятельности;   развитие познавательной активности детей при взаимодействии всех участников образовательных отношений; участие родителей в совместной продуктивной деятельности; повышение педагогической культуры родителей по проблеме приобщения дошкольников к художественной литературе; обогащение предметной среды совместно изготовленными книгами;   </vt:lpstr>
      <vt:lpstr>Совместная деятельность с детьми</vt:lpstr>
      <vt:lpstr>Совместная деятельность с детьми</vt:lpstr>
      <vt:lpstr>Совместная деятельность с детьми</vt:lpstr>
      <vt:lpstr>Совместная деятельность родителей  с детьми</vt:lpstr>
      <vt:lpstr>Памятка родителям  «Как привить ребенку любовь к чтению?»</vt:lpstr>
      <vt:lpstr>Презентация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24</cp:revision>
  <cp:lastPrinted>1601-01-01T00:00:00Z</cp:lastPrinted>
  <dcterms:created xsi:type="dcterms:W3CDTF">2010-10-20T12:13:29Z</dcterms:created>
  <dcterms:modified xsi:type="dcterms:W3CDTF">2019-03-10T13:52:09Z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000800a2080000000000010250300207f7000400038000</vt:lpwstr>
  </property>
</Properties>
</file>