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8" r:id="rId5"/>
    <p:sldId id="266" r:id="rId6"/>
    <p:sldId id="276" r:id="rId7"/>
    <p:sldId id="268" r:id="rId8"/>
    <p:sldId id="272" r:id="rId9"/>
    <p:sldId id="275" r:id="rId10"/>
    <p:sldId id="281" r:id="rId11"/>
    <p:sldId id="273" r:id="rId12"/>
    <p:sldId id="259" r:id="rId13"/>
    <p:sldId id="282" r:id="rId14"/>
    <p:sldId id="260" r:id="rId15"/>
    <p:sldId id="261" r:id="rId16"/>
    <p:sldId id="262" r:id="rId17"/>
    <p:sldId id="277" r:id="rId18"/>
    <p:sldId id="278" r:id="rId19"/>
    <p:sldId id="279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0A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B417C2-C95C-4080-9CBB-23DA9F0B1EF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A8212C-86F4-4E93-A9B1-1B48FC1269A5}">
      <dgm:prSet custT="1"/>
      <dgm:spPr>
        <a:solidFill>
          <a:srgbClr val="00B0F0"/>
        </a:solidFill>
      </dgm:spPr>
      <dgm:t>
        <a:bodyPr/>
        <a:lstStyle/>
        <a:p>
          <a:r>
            <a: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Социально-коммуникативное развитие   </a:t>
          </a:r>
        </a:p>
      </dgm:t>
    </dgm:pt>
    <dgm:pt modelId="{9D9ED4DD-4E00-4A48-9707-0550B617E3F3}" type="parTrans" cxnId="{6F60D2DB-6E78-4D70-9393-69D946A75A73}">
      <dgm:prSet/>
      <dgm:spPr/>
      <dgm:t>
        <a:bodyPr/>
        <a:lstStyle/>
        <a:p>
          <a:endParaRPr lang="ru-RU"/>
        </a:p>
      </dgm:t>
    </dgm:pt>
    <dgm:pt modelId="{60272CC6-F287-47DF-9834-703FE9062EF3}" type="sibTrans" cxnId="{6F60D2DB-6E78-4D70-9393-69D946A75A73}">
      <dgm:prSet/>
      <dgm:spPr/>
      <dgm:t>
        <a:bodyPr/>
        <a:lstStyle/>
        <a:p>
          <a:endParaRPr lang="ru-RU"/>
        </a:p>
      </dgm:t>
    </dgm:pt>
    <dgm:pt modelId="{32E8C123-13A9-4ED6-9331-399C23ED4045}">
      <dgm:prSet custT="1"/>
      <dgm:spPr>
        <a:solidFill>
          <a:srgbClr val="FFC000"/>
        </a:solidFill>
      </dgm:spPr>
      <dgm:t>
        <a:bodyPr/>
        <a:lstStyle/>
        <a:p>
          <a:r>
            <a:rPr lang="ru-RU" sz="2400" b="1" i="1" dirty="0" smtClean="0">
              <a:effectLst/>
              <a:latin typeface="Times New Roman" pitchFamily="18" charset="0"/>
              <a:cs typeface="Times New Roman" pitchFamily="18" charset="0"/>
            </a:rPr>
            <a:t>Художественно-эстетическое развитие</a:t>
          </a:r>
          <a:endParaRPr lang="ru-RU" sz="24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12EA6823-F779-4F99-A041-DBEEDE7D93DC}" type="parTrans" cxnId="{8BA9ECE5-FB05-476C-9177-21F9E3924519}">
      <dgm:prSet/>
      <dgm:spPr/>
      <dgm:t>
        <a:bodyPr/>
        <a:lstStyle/>
        <a:p>
          <a:endParaRPr lang="ru-RU"/>
        </a:p>
      </dgm:t>
    </dgm:pt>
    <dgm:pt modelId="{DB65700B-3F83-4243-990A-87E19EB4DD8E}" type="sibTrans" cxnId="{8BA9ECE5-FB05-476C-9177-21F9E3924519}">
      <dgm:prSet/>
      <dgm:spPr/>
      <dgm:t>
        <a:bodyPr/>
        <a:lstStyle/>
        <a:p>
          <a:endParaRPr lang="ru-RU"/>
        </a:p>
      </dgm:t>
    </dgm:pt>
    <dgm:pt modelId="{EEEEC19A-C92D-4C11-BE99-693F91FE1245}">
      <dgm:prSet custT="1"/>
      <dgm:spPr>
        <a:solidFill>
          <a:srgbClr val="00B050"/>
        </a:solidFill>
      </dgm:spPr>
      <dgm:t>
        <a:bodyPr/>
        <a:lstStyle/>
        <a:p>
          <a:r>
            <a:rPr lang="ru-RU" sz="2400" b="1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Познавательое</a:t>
          </a:r>
          <a:r>
            <a: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развитие 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6508EE0-C2AD-4FFD-B089-A571FCBD6833}" type="parTrans" cxnId="{231CB784-7929-4D83-91C3-BD48243D3F20}">
      <dgm:prSet/>
      <dgm:spPr/>
      <dgm:t>
        <a:bodyPr/>
        <a:lstStyle/>
        <a:p>
          <a:endParaRPr lang="ru-RU"/>
        </a:p>
      </dgm:t>
    </dgm:pt>
    <dgm:pt modelId="{5D340356-359B-4F29-B84E-50E423AC9B31}" type="sibTrans" cxnId="{231CB784-7929-4D83-91C3-BD48243D3F20}">
      <dgm:prSet/>
      <dgm:spPr/>
      <dgm:t>
        <a:bodyPr/>
        <a:lstStyle/>
        <a:p>
          <a:endParaRPr lang="ru-RU"/>
        </a:p>
      </dgm:t>
    </dgm:pt>
    <dgm:pt modelId="{7142B12F-847C-4280-8725-B74BA44FF040}">
      <dgm:prSet custT="1"/>
      <dgm:spPr>
        <a:solidFill>
          <a:srgbClr val="7030A0"/>
        </a:solidFill>
      </dgm:spPr>
      <dgm:t>
        <a:bodyPr/>
        <a:lstStyle/>
        <a:p>
          <a:r>
            <a:rPr lang="ru-RU" sz="2400" b="1" i="1" dirty="0" smtClean="0">
              <a:effectLst/>
              <a:latin typeface="Times New Roman" pitchFamily="18" charset="0"/>
              <a:cs typeface="Times New Roman" pitchFamily="18" charset="0"/>
            </a:rPr>
            <a:t>Речевое развитие </a:t>
          </a:r>
        </a:p>
      </dgm:t>
    </dgm:pt>
    <dgm:pt modelId="{3044689A-3C8F-4768-B5D6-A6C647391E24}" type="parTrans" cxnId="{CA655B28-61E3-4BC1-A97A-99879692BBCA}">
      <dgm:prSet/>
      <dgm:spPr/>
      <dgm:t>
        <a:bodyPr/>
        <a:lstStyle/>
        <a:p>
          <a:endParaRPr lang="ru-RU"/>
        </a:p>
      </dgm:t>
    </dgm:pt>
    <dgm:pt modelId="{3D115AA0-8DCF-4CF6-8725-968BD8A112BE}" type="sibTrans" cxnId="{CA655B28-61E3-4BC1-A97A-99879692BBCA}">
      <dgm:prSet/>
      <dgm:spPr/>
      <dgm:t>
        <a:bodyPr/>
        <a:lstStyle/>
        <a:p>
          <a:endParaRPr lang="ru-RU"/>
        </a:p>
      </dgm:t>
    </dgm:pt>
    <dgm:pt modelId="{0F5C7392-F94C-4AE5-A405-310C230D777E}">
      <dgm:prSet custT="1"/>
      <dgm:spPr>
        <a:solidFill>
          <a:srgbClr val="E40A4D"/>
        </a:solidFill>
      </dgm:spPr>
      <dgm:t>
        <a:bodyPr/>
        <a:lstStyle/>
        <a:p>
          <a:r>
            <a:rPr lang="ru-RU" sz="2400" b="1" i="1" dirty="0" smtClean="0">
              <a:effectLst/>
              <a:latin typeface="Times New Roman" pitchFamily="18" charset="0"/>
              <a:cs typeface="Times New Roman" pitchFamily="18" charset="0"/>
            </a:rPr>
            <a:t>Физическое развитие   </a:t>
          </a:r>
          <a:endParaRPr lang="ru-RU" sz="2400" i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FFA4460D-668A-4A5D-9498-04F2F0905053}" type="parTrans" cxnId="{4A68A9A2-79B4-4EA2-B999-A1265FC8BECB}">
      <dgm:prSet/>
      <dgm:spPr/>
      <dgm:t>
        <a:bodyPr/>
        <a:lstStyle/>
        <a:p>
          <a:endParaRPr lang="ru-RU"/>
        </a:p>
      </dgm:t>
    </dgm:pt>
    <dgm:pt modelId="{73083C78-45F5-4965-8D2A-74A32E72869C}" type="sibTrans" cxnId="{4A68A9A2-79B4-4EA2-B999-A1265FC8BECB}">
      <dgm:prSet/>
      <dgm:spPr/>
      <dgm:t>
        <a:bodyPr/>
        <a:lstStyle/>
        <a:p>
          <a:endParaRPr lang="ru-RU"/>
        </a:p>
      </dgm:t>
    </dgm:pt>
    <dgm:pt modelId="{2EBCF758-661E-47DD-A582-0932D5CEE72B}" type="pres">
      <dgm:prSet presAssocID="{B1B417C2-C95C-4080-9CBB-23DA9F0B1EF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3E2FB3-DEEE-4369-9EFC-84B6E194D942}" type="pres">
      <dgm:prSet presAssocID="{32E8C123-13A9-4ED6-9331-399C23ED4045}" presName="node" presStyleLbl="node1" presStyleIdx="0" presStyleCnt="5" custScaleX="2075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53F705-4506-4AC8-98DA-DC4983A15F9E}" type="pres">
      <dgm:prSet presAssocID="{DB65700B-3F83-4243-990A-87E19EB4DD8E}" presName="sibTrans" presStyleLbl="sibTrans2D1" presStyleIdx="0" presStyleCnt="5"/>
      <dgm:spPr/>
      <dgm:t>
        <a:bodyPr/>
        <a:lstStyle/>
        <a:p>
          <a:endParaRPr lang="ru-RU"/>
        </a:p>
      </dgm:t>
    </dgm:pt>
    <dgm:pt modelId="{260CB55F-F37E-4353-ACB4-3CA65B7C8F5D}" type="pres">
      <dgm:prSet presAssocID="{DB65700B-3F83-4243-990A-87E19EB4DD8E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20D576B2-5A47-4A84-B52C-1FD2AF079F5E}" type="pres">
      <dgm:prSet presAssocID="{3EA8212C-86F4-4E93-A9B1-1B48FC1269A5}" presName="node" presStyleLbl="node1" presStyleIdx="1" presStyleCnt="5" custScaleX="185442" custScaleY="87398" custRadScaleRad="116151" custRadScaleInc="6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5868D3-4877-40FD-B455-A81D76B65786}" type="pres">
      <dgm:prSet presAssocID="{60272CC6-F287-47DF-9834-703FE9062EF3}" presName="sibTrans" presStyleLbl="sibTrans2D1" presStyleIdx="1" presStyleCnt="5"/>
      <dgm:spPr/>
      <dgm:t>
        <a:bodyPr/>
        <a:lstStyle/>
        <a:p>
          <a:endParaRPr lang="ru-RU"/>
        </a:p>
      </dgm:t>
    </dgm:pt>
    <dgm:pt modelId="{D9D5BCC8-6818-4FE7-B558-6C475C2AAC7D}" type="pres">
      <dgm:prSet presAssocID="{60272CC6-F287-47DF-9834-703FE9062EF3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D614BBA0-12FE-4E82-B9F1-16B19EAF7B43}" type="pres">
      <dgm:prSet presAssocID="{EEEEC19A-C92D-4C11-BE99-693F91FE1245}" presName="node" presStyleLbl="node1" presStyleIdx="2" presStyleCnt="5" custScaleX="185575" custRadScaleRad="128674" custRadScaleInc="-63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3AA20-70D9-45A2-983A-34C39B0975B8}" type="pres">
      <dgm:prSet presAssocID="{5D340356-359B-4F29-B84E-50E423AC9B31}" presName="sibTrans" presStyleLbl="sibTrans2D1" presStyleIdx="2" presStyleCnt="5"/>
      <dgm:spPr/>
      <dgm:t>
        <a:bodyPr/>
        <a:lstStyle/>
        <a:p>
          <a:endParaRPr lang="ru-RU"/>
        </a:p>
      </dgm:t>
    </dgm:pt>
    <dgm:pt modelId="{367CE886-3DA5-43E1-9B7C-77158D9F0B02}" type="pres">
      <dgm:prSet presAssocID="{5D340356-359B-4F29-B84E-50E423AC9B31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FE368731-BE2D-406E-B3C9-BCDEBE6E0DDC}" type="pres">
      <dgm:prSet presAssocID="{7142B12F-847C-4280-8725-B74BA44FF040}" presName="node" presStyleLbl="node1" presStyleIdx="3" presStyleCnt="5" custScaleX="204484" custRadScaleRad="98607" custRadScaleInc="31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E965D9-04A4-4E86-8D43-FC1DC186086D}" type="pres">
      <dgm:prSet presAssocID="{3D115AA0-8DCF-4CF6-8725-968BD8A112BE}" presName="sibTrans" presStyleLbl="sibTrans2D1" presStyleIdx="3" presStyleCnt="5"/>
      <dgm:spPr/>
      <dgm:t>
        <a:bodyPr/>
        <a:lstStyle/>
        <a:p>
          <a:endParaRPr lang="ru-RU"/>
        </a:p>
      </dgm:t>
    </dgm:pt>
    <dgm:pt modelId="{DAD01021-6996-4957-A2BC-591A3E0408FB}" type="pres">
      <dgm:prSet presAssocID="{3D115AA0-8DCF-4CF6-8725-968BD8A112BE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C4B12C26-5B77-42A4-9F96-ED9B53577228}" type="pres">
      <dgm:prSet presAssocID="{0F5C7392-F94C-4AE5-A405-310C230D777E}" presName="node" presStyleLbl="node1" presStyleIdx="4" presStyleCnt="5" custScaleX="206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78F069-D421-495A-8290-76AD6C2A9EAC}" type="pres">
      <dgm:prSet presAssocID="{73083C78-45F5-4965-8D2A-74A32E72869C}" presName="sibTrans" presStyleLbl="sibTrans2D1" presStyleIdx="4" presStyleCnt="5"/>
      <dgm:spPr/>
      <dgm:t>
        <a:bodyPr/>
        <a:lstStyle/>
        <a:p>
          <a:endParaRPr lang="ru-RU"/>
        </a:p>
      </dgm:t>
    </dgm:pt>
    <dgm:pt modelId="{FE26D5B6-CC06-4E0E-9ACA-A53DCFAF4D81}" type="pres">
      <dgm:prSet presAssocID="{73083C78-45F5-4965-8D2A-74A32E72869C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96DD1FF1-F8D4-48A5-9744-34B89309A18D}" type="presOf" srcId="{73083C78-45F5-4965-8D2A-74A32E72869C}" destId="{FE26D5B6-CC06-4E0E-9ACA-A53DCFAF4D81}" srcOrd="1" destOrd="0" presId="urn:microsoft.com/office/officeart/2005/8/layout/cycle2"/>
    <dgm:cxn modelId="{CAA195FC-24CB-4CF6-8736-ED6FC5036093}" type="presOf" srcId="{EEEEC19A-C92D-4C11-BE99-693F91FE1245}" destId="{D614BBA0-12FE-4E82-B9F1-16B19EAF7B43}" srcOrd="0" destOrd="0" presId="urn:microsoft.com/office/officeart/2005/8/layout/cycle2"/>
    <dgm:cxn modelId="{6F60D2DB-6E78-4D70-9393-69D946A75A73}" srcId="{B1B417C2-C95C-4080-9CBB-23DA9F0B1EFF}" destId="{3EA8212C-86F4-4E93-A9B1-1B48FC1269A5}" srcOrd="1" destOrd="0" parTransId="{9D9ED4DD-4E00-4A48-9707-0550B617E3F3}" sibTransId="{60272CC6-F287-47DF-9834-703FE9062EF3}"/>
    <dgm:cxn modelId="{01F789EE-73A8-41CE-94E7-163F45790BFF}" type="presOf" srcId="{3EA8212C-86F4-4E93-A9B1-1B48FC1269A5}" destId="{20D576B2-5A47-4A84-B52C-1FD2AF079F5E}" srcOrd="0" destOrd="0" presId="urn:microsoft.com/office/officeart/2005/8/layout/cycle2"/>
    <dgm:cxn modelId="{441417FC-9362-4D58-A14F-2F4F8BA3B11B}" type="presOf" srcId="{60272CC6-F287-47DF-9834-703FE9062EF3}" destId="{165868D3-4877-40FD-B455-A81D76B65786}" srcOrd="0" destOrd="0" presId="urn:microsoft.com/office/officeart/2005/8/layout/cycle2"/>
    <dgm:cxn modelId="{13937999-85F0-4418-BBF2-F6FA48ABD1F4}" type="presOf" srcId="{0F5C7392-F94C-4AE5-A405-310C230D777E}" destId="{C4B12C26-5B77-42A4-9F96-ED9B53577228}" srcOrd="0" destOrd="0" presId="urn:microsoft.com/office/officeart/2005/8/layout/cycle2"/>
    <dgm:cxn modelId="{8CDF478D-78B3-463A-8CA0-242879641AF0}" type="presOf" srcId="{60272CC6-F287-47DF-9834-703FE9062EF3}" destId="{D9D5BCC8-6818-4FE7-B558-6C475C2AAC7D}" srcOrd="1" destOrd="0" presId="urn:microsoft.com/office/officeart/2005/8/layout/cycle2"/>
    <dgm:cxn modelId="{CF70770F-7C41-4CA3-ABF5-0146040E7E96}" type="presOf" srcId="{5D340356-359B-4F29-B84E-50E423AC9B31}" destId="{EE83AA20-70D9-45A2-983A-34C39B0975B8}" srcOrd="0" destOrd="0" presId="urn:microsoft.com/office/officeart/2005/8/layout/cycle2"/>
    <dgm:cxn modelId="{CA655B28-61E3-4BC1-A97A-99879692BBCA}" srcId="{B1B417C2-C95C-4080-9CBB-23DA9F0B1EFF}" destId="{7142B12F-847C-4280-8725-B74BA44FF040}" srcOrd="3" destOrd="0" parTransId="{3044689A-3C8F-4768-B5D6-A6C647391E24}" sibTransId="{3D115AA0-8DCF-4CF6-8725-968BD8A112BE}"/>
    <dgm:cxn modelId="{216E870D-84DB-490C-B32C-B0D58EBE000F}" type="presOf" srcId="{73083C78-45F5-4965-8D2A-74A32E72869C}" destId="{BA78F069-D421-495A-8290-76AD6C2A9EAC}" srcOrd="0" destOrd="0" presId="urn:microsoft.com/office/officeart/2005/8/layout/cycle2"/>
    <dgm:cxn modelId="{577753A4-395E-4765-8CA6-461C2DCEC19B}" type="presOf" srcId="{7142B12F-847C-4280-8725-B74BA44FF040}" destId="{FE368731-BE2D-406E-B3C9-BCDEBE6E0DDC}" srcOrd="0" destOrd="0" presId="urn:microsoft.com/office/officeart/2005/8/layout/cycle2"/>
    <dgm:cxn modelId="{8BA9ECE5-FB05-476C-9177-21F9E3924519}" srcId="{B1B417C2-C95C-4080-9CBB-23DA9F0B1EFF}" destId="{32E8C123-13A9-4ED6-9331-399C23ED4045}" srcOrd="0" destOrd="0" parTransId="{12EA6823-F779-4F99-A041-DBEEDE7D93DC}" sibTransId="{DB65700B-3F83-4243-990A-87E19EB4DD8E}"/>
    <dgm:cxn modelId="{F416946D-2331-4D70-812C-0AE3C2E16DB5}" type="presOf" srcId="{5D340356-359B-4F29-B84E-50E423AC9B31}" destId="{367CE886-3DA5-43E1-9B7C-77158D9F0B02}" srcOrd="1" destOrd="0" presId="urn:microsoft.com/office/officeart/2005/8/layout/cycle2"/>
    <dgm:cxn modelId="{4A68A9A2-79B4-4EA2-B999-A1265FC8BECB}" srcId="{B1B417C2-C95C-4080-9CBB-23DA9F0B1EFF}" destId="{0F5C7392-F94C-4AE5-A405-310C230D777E}" srcOrd="4" destOrd="0" parTransId="{FFA4460D-668A-4A5D-9498-04F2F0905053}" sibTransId="{73083C78-45F5-4965-8D2A-74A32E72869C}"/>
    <dgm:cxn modelId="{8112F7D8-C297-4CA3-B79B-C834FA69716E}" type="presOf" srcId="{DB65700B-3F83-4243-990A-87E19EB4DD8E}" destId="{0A53F705-4506-4AC8-98DA-DC4983A15F9E}" srcOrd="0" destOrd="0" presId="urn:microsoft.com/office/officeart/2005/8/layout/cycle2"/>
    <dgm:cxn modelId="{D4CA26A8-05C4-446E-A8B2-7D80C75EDA99}" type="presOf" srcId="{3D115AA0-8DCF-4CF6-8725-968BD8A112BE}" destId="{00E965D9-04A4-4E86-8D43-FC1DC186086D}" srcOrd="0" destOrd="0" presId="urn:microsoft.com/office/officeart/2005/8/layout/cycle2"/>
    <dgm:cxn modelId="{729945DA-9D29-453D-A773-76515BC98743}" type="presOf" srcId="{B1B417C2-C95C-4080-9CBB-23DA9F0B1EFF}" destId="{2EBCF758-661E-47DD-A582-0932D5CEE72B}" srcOrd="0" destOrd="0" presId="urn:microsoft.com/office/officeart/2005/8/layout/cycle2"/>
    <dgm:cxn modelId="{231CB784-7929-4D83-91C3-BD48243D3F20}" srcId="{B1B417C2-C95C-4080-9CBB-23DA9F0B1EFF}" destId="{EEEEC19A-C92D-4C11-BE99-693F91FE1245}" srcOrd="2" destOrd="0" parTransId="{D6508EE0-C2AD-4FFD-B089-A571FCBD6833}" sibTransId="{5D340356-359B-4F29-B84E-50E423AC9B31}"/>
    <dgm:cxn modelId="{329147DD-BC04-4CC2-BC3E-407E813FEAB6}" type="presOf" srcId="{32E8C123-13A9-4ED6-9331-399C23ED4045}" destId="{6C3E2FB3-DEEE-4369-9EFC-84B6E194D942}" srcOrd="0" destOrd="0" presId="urn:microsoft.com/office/officeart/2005/8/layout/cycle2"/>
    <dgm:cxn modelId="{49423098-E2F9-4275-9E8E-460343FD48F6}" type="presOf" srcId="{DB65700B-3F83-4243-990A-87E19EB4DD8E}" destId="{260CB55F-F37E-4353-ACB4-3CA65B7C8F5D}" srcOrd="1" destOrd="0" presId="urn:microsoft.com/office/officeart/2005/8/layout/cycle2"/>
    <dgm:cxn modelId="{C13F5CE2-18C0-4EB9-8D76-3FE682228BE5}" type="presOf" srcId="{3D115AA0-8DCF-4CF6-8725-968BD8A112BE}" destId="{DAD01021-6996-4957-A2BC-591A3E0408FB}" srcOrd="1" destOrd="0" presId="urn:microsoft.com/office/officeart/2005/8/layout/cycle2"/>
    <dgm:cxn modelId="{BFA1476A-0A09-47D1-98F2-CE5B5C32F8F2}" type="presParOf" srcId="{2EBCF758-661E-47DD-A582-0932D5CEE72B}" destId="{6C3E2FB3-DEEE-4369-9EFC-84B6E194D942}" srcOrd="0" destOrd="0" presId="urn:microsoft.com/office/officeart/2005/8/layout/cycle2"/>
    <dgm:cxn modelId="{732DFE6F-C1B7-470A-8796-EA57C6195221}" type="presParOf" srcId="{2EBCF758-661E-47DD-A582-0932D5CEE72B}" destId="{0A53F705-4506-4AC8-98DA-DC4983A15F9E}" srcOrd="1" destOrd="0" presId="urn:microsoft.com/office/officeart/2005/8/layout/cycle2"/>
    <dgm:cxn modelId="{4DEDA5F7-BB77-4EE2-85B1-715D887D3BE4}" type="presParOf" srcId="{0A53F705-4506-4AC8-98DA-DC4983A15F9E}" destId="{260CB55F-F37E-4353-ACB4-3CA65B7C8F5D}" srcOrd="0" destOrd="0" presId="urn:microsoft.com/office/officeart/2005/8/layout/cycle2"/>
    <dgm:cxn modelId="{E3277C70-4628-459E-B858-A0108D481620}" type="presParOf" srcId="{2EBCF758-661E-47DD-A582-0932D5CEE72B}" destId="{20D576B2-5A47-4A84-B52C-1FD2AF079F5E}" srcOrd="2" destOrd="0" presId="urn:microsoft.com/office/officeart/2005/8/layout/cycle2"/>
    <dgm:cxn modelId="{D50FA235-3897-450A-8C16-4611A6FC713C}" type="presParOf" srcId="{2EBCF758-661E-47DD-A582-0932D5CEE72B}" destId="{165868D3-4877-40FD-B455-A81D76B65786}" srcOrd="3" destOrd="0" presId="urn:microsoft.com/office/officeart/2005/8/layout/cycle2"/>
    <dgm:cxn modelId="{11E228E7-4852-4BFE-B5DB-D3362AEFB8E9}" type="presParOf" srcId="{165868D3-4877-40FD-B455-A81D76B65786}" destId="{D9D5BCC8-6818-4FE7-B558-6C475C2AAC7D}" srcOrd="0" destOrd="0" presId="urn:microsoft.com/office/officeart/2005/8/layout/cycle2"/>
    <dgm:cxn modelId="{B0F90376-DD1A-41EA-8E2B-1575DC565DDE}" type="presParOf" srcId="{2EBCF758-661E-47DD-A582-0932D5CEE72B}" destId="{D614BBA0-12FE-4E82-B9F1-16B19EAF7B43}" srcOrd="4" destOrd="0" presId="urn:microsoft.com/office/officeart/2005/8/layout/cycle2"/>
    <dgm:cxn modelId="{FF733BD2-C267-4683-91FA-FD43D727598C}" type="presParOf" srcId="{2EBCF758-661E-47DD-A582-0932D5CEE72B}" destId="{EE83AA20-70D9-45A2-983A-34C39B0975B8}" srcOrd="5" destOrd="0" presId="urn:microsoft.com/office/officeart/2005/8/layout/cycle2"/>
    <dgm:cxn modelId="{49CBF17B-6FC3-42BB-9A28-11FD440CD3DC}" type="presParOf" srcId="{EE83AA20-70D9-45A2-983A-34C39B0975B8}" destId="{367CE886-3DA5-43E1-9B7C-77158D9F0B02}" srcOrd="0" destOrd="0" presId="urn:microsoft.com/office/officeart/2005/8/layout/cycle2"/>
    <dgm:cxn modelId="{C3E2F842-44B3-47DC-B8DD-1A7F4A6A0E76}" type="presParOf" srcId="{2EBCF758-661E-47DD-A582-0932D5CEE72B}" destId="{FE368731-BE2D-406E-B3C9-BCDEBE6E0DDC}" srcOrd="6" destOrd="0" presId="urn:microsoft.com/office/officeart/2005/8/layout/cycle2"/>
    <dgm:cxn modelId="{2F896B67-A0C8-4CC1-9B80-3B2F4D0767F2}" type="presParOf" srcId="{2EBCF758-661E-47DD-A582-0932D5CEE72B}" destId="{00E965D9-04A4-4E86-8D43-FC1DC186086D}" srcOrd="7" destOrd="0" presId="urn:microsoft.com/office/officeart/2005/8/layout/cycle2"/>
    <dgm:cxn modelId="{52128DD3-07FA-4CEA-A78A-21C1B9628231}" type="presParOf" srcId="{00E965D9-04A4-4E86-8D43-FC1DC186086D}" destId="{DAD01021-6996-4957-A2BC-591A3E0408FB}" srcOrd="0" destOrd="0" presId="urn:microsoft.com/office/officeart/2005/8/layout/cycle2"/>
    <dgm:cxn modelId="{5ECE5B91-9084-46DA-B2DB-C40F1DA11530}" type="presParOf" srcId="{2EBCF758-661E-47DD-A582-0932D5CEE72B}" destId="{C4B12C26-5B77-42A4-9F96-ED9B53577228}" srcOrd="8" destOrd="0" presId="urn:microsoft.com/office/officeart/2005/8/layout/cycle2"/>
    <dgm:cxn modelId="{DB92E0B6-1A0D-4488-9008-FB43FA4A258C}" type="presParOf" srcId="{2EBCF758-661E-47DD-A582-0932D5CEE72B}" destId="{BA78F069-D421-495A-8290-76AD6C2A9EAC}" srcOrd="9" destOrd="0" presId="urn:microsoft.com/office/officeart/2005/8/layout/cycle2"/>
    <dgm:cxn modelId="{E1A745C8-2D64-43D5-8F04-A9F522A99286}" type="presParOf" srcId="{BA78F069-D421-495A-8290-76AD6C2A9EAC}" destId="{FE26D5B6-CC06-4E0E-9ACA-A53DCFAF4D8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3E2FB3-DEEE-4369-9EFC-84B6E194D942}">
      <dsp:nvSpPr>
        <dsp:cNvPr id="0" name=""/>
        <dsp:cNvSpPr/>
      </dsp:nvSpPr>
      <dsp:spPr>
        <a:xfrm>
          <a:off x="1439288" y="669"/>
          <a:ext cx="3385252" cy="1631156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effectLst/>
              <a:latin typeface="Times New Roman" pitchFamily="18" charset="0"/>
              <a:cs typeface="Times New Roman" pitchFamily="18" charset="0"/>
            </a:rPr>
            <a:t>Художественно-эстетическое развитие</a:t>
          </a:r>
          <a:endParaRPr lang="ru-RU" sz="24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439288" y="669"/>
        <a:ext cx="3385252" cy="1631156"/>
      </dsp:txXfrm>
    </dsp:sp>
    <dsp:sp modelId="{0A53F705-4506-4AC8-98DA-DC4983A15F9E}">
      <dsp:nvSpPr>
        <dsp:cNvPr id="0" name=""/>
        <dsp:cNvSpPr/>
      </dsp:nvSpPr>
      <dsp:spPr>
        <a:xfrm rot="2143395">
          <a:off x="4107276" y="1291662"/>
          <a:ext cx="136830" cy="5505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2143395">
        <a:off x="4107276" y="1291662"/>
        <a:ext cx="136830" cy="550515"/>
      </dsp:txXfrm>
    </dsp:sp>
    <dsp:sp modelId="{20D576B2-5A47-4A84-B52C-1FD2AF079F5E}">
      <dsp:nvSpPr>
        <dsp:cNvPr id="0" name=""/>
        <dsp:cNvSpPr/>
      </dsp:nvSpPr>
      <dsp:spPr>
        <a:xfrm>
          <a:off x="3600184" y="1527941"/>
          <a:ext cx="3024848" cy="1425597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Социально-коммуникативное развитие   </a:t>
          </a:r>
        </a:p>
      </dsp:txBody>
      <dsp:txXfrm>
        <a:off x="3600184" y="1527941"/>
        <a:ext cx="3024848" cy="1425597"/>
      </dsp:txXfrm>
    </dsp:sp>
    <dsp:sp modelId="{165868D3-4877-40FD-B455-A81D76B65786}">
      <dsp:nvSpPr>
        <dsp:cNvPr id="0" name=""/>
        <dsp:cNvSpPr/>
      </dsp:nvSpPr>
      <dsp:spPr>
        <a:xfrm rot="6271149">
          <a:off x="4717043" y="2930902"/>
          <a:ext cx="291094" cy="5505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6271149">
        <a:off x="4717043" y="2930902"/>
        <a:ext cx="291094" cy="550515"/>
      </dsp:txXfrm>
    </dsp:sp>
    <dsp:sp modelId="{D614BBA0-12FE-4E82-B9F1-16B19EAF7B43}">
      <dsp:nvSpPr>
        <dsp:cNvPr id="0" name=""/>
        <dsp:cNvSpPr/>
      </dsp:nvSpPr>
      <dsp:spPr>
        <a:xfrm>
          <a:off x="3068981" y="3472155"/>
          <a:ext cx="3027018" cy="1631156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Познавательое</a:t>
          </a:r>
          <a:r>
            <a:rPr lang="ru-RU" sz="24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развитие 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068981" y="3472155"/>
        <a:ext cx="3027018" cy="1631156"/>
      </dsp:txXfrm>
    </dsp:sp>
    <dsp:sp modelId="{EE83AA20-70D9-45A2-983A-34C39B0975B8}">
      <dsp:nvSpPr>
        <dsp:cNvPr id="0" name=""/>
        <dsp:cNvSpPr/>
      </dsp:nvSpPr>
      <dsp:spPr>
        <a:xfrm rot="21599999">
          <a:off x="3127605" y="4012475"/>
          <a:ext cx="141230" cy="5505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21599999">
        <a:off x="3127605" y="4012475"/>
        <a:ext cx="141230" cy="550515"/>
      </dsp:txXfrm>
    </dsp:sp>
    <dsp:sp modelId="{FE368731-BE2D-406E-B3C9-BCDEBE6E0DDC}">
      <dsp:nvSpPr>
        <dsp:cNvPr id="0" name=""/>
        <dsp:cNvSpPr/>
      </dsp:nvSpPr>
      <dsp:spPr>
        <a:xfrm>
          <a:off x="0" y="3472155"/>
          <a:ext cx="3335453" cy="1631156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effectLst/>
              <a:latin typeface="Times New Roman" pitchFamily="18" charset="0"/>
              <a:cs typeface="Times New Roman" pitchFamily="18" charset="0"/>
            </a:rPr>
            <a:t>Речевое развитие </a:t>
          </a:r>
        </a:p>
      </dsp:txBody>
      <dsp:txXfrm>
        <a:off x="0" y="3472155"/>
        <a:ext cx="3335453" cy="1631156"/>
      </dsp:txXfrm>
    </dsp:sp>
    <dsp:sp modelId="{00E965D9-04A4-4E86-8D43-FC1DC186086D}">
      <dsp:nvSpPr>
        <dsp:cNvPr id="0" name=""/>
        <dsp:cNvSpPr/>
      </dsp:nvSpPr>
      <dsp:spPr>
        <a:xfrm rot="15344467">
          <a:off x="1297965" y="3002512"/>
          <a:ext cx="226193" cy="5505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5344467">
        <a:off x="1297965" y="3002512"/>
        <a:ext cx="226193" cy="550515"/>
      </dsp:txXfrm>
    </dsp:sp>
    <dsp:sp modelId="{C4B12C26-5B77-42A4-9F96-ED9B53577228}">
      <dsp:nvSpPr>
        <dsp:cNvPr id="0" name=""/>
        <dsp:cNvSpPr/>
      </dsp:nvSpPr>
      <dsp:spPr>
        <a:xfrm>
          <a:off x="-529033" y="1439728"/>
          <a:ext cx="3360508" cy="1631156"/>
        </a:xfrm>
        <a:prstGeom prst="ellipse">
          <a:avLst/>
        </a:prstGeom>
        <a:solidFill>
          <a:srgbClr val="E40A4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effectLst/>
              <a:latin typeface="Times New Roman" pitchFamily="18" charset="0"/>
              <a:cs typeface="Times New Roman" pitchFamily="18" charset="0"/>
            </a:rPr>
            <a:t>Физическое развитие   </a:t>
          </a:r>
          <a:endParaRPr lang="ru-RU" sz="2400" i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-529033" y="1439728"/>
        <a:ext cx="3360508" cy="1631156"/>
      </dsp:txXfrm>
    </dsp:sp>
    <dsp:sp modelId="{BA78F069-D421-495A-8290-76AD6C2A9EAC}">
      <dsp:nvSpPr>
        <dsp:cNvPr id="0" name=""/>
        <dsp:cNvSpPr/>
      </dsp:nvSpPr>
      <dsp:spPr>
        <a:xfrm rot="19440000">
          <a:off x="2102224" y="1262502"/>
          <a:ext cx="73227" cy="5505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9440000">
        <a:off x="2102224" y="1262502"/>
        <a:ext cx="73227" cy="5505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фон презент\1138504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120650"/>
            <a:ext cx="8890000" cy="6616700"/>
          </a:xfrm>
          <a:prstGeom prst="rect">
            <a:avLst/>
          </a:prstGeom>
          <a:noFill/>
        </p:spPr>
      </p:pic>
      <p:pic>
        <p:nvPicPr>
          <p:cNvPr id="1027" name="Picture 3" descr="D:\работа\фон презент\1138504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0000" cy="6616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22413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образовательное учреждение  - детский сад № 197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5360640" cy="4104456"/>
          </a:xfrm>
        </p:spPr>
        <p:txBody>
          <a:bodyPr>
            <a:normAutofit fontScale="70000" lnSpcReduction="20000"/>
          </a:bodyPr>
          <a:lstStyle/>
          <a:p>
            <a:endParaRPr lang="ru-RU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r>
              <a:rPr lang="ru-RU" sz="7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«Мир кукол»</a:t>
            </a:r>
          </a:p>
          <a:p>
            <a:pPr algn="r"/>
            <a:endParaRPr lang="ru-RU" sz="2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</a:p>
          <a:p>
            <a:pPr algn="r"/>
            <a:r>
              <a:rPr lang="ru-RU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Зарывных</a:t>
            </a: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О.М.</a:t>
            </a:r>
            <a:endParaRPr lang="ru-RU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3" descr="184920_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509120"/>
            <a:ext cx="3497117" cy="2141984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та\фон презент\11385044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62474"/>
          </a:xfrm>
        </p:spPr>
        <p:txBody>
          <a:bodyPr>
            <a:noAutofit/>
          </a:bodyPr>
          <a:lstStyle/>
          <a:p>
            <a:endParaRPr lang="ru-RU" sz="8000" dirty="0">
              <a:solidFill>
                <a:srgbClr val="E40A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124744"/>
            <a:ext cx="835292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0181127_0912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548680"/>
            <a:ext cx="336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40A4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20181129_1008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827584" y="3789040"/>
            <a:ext cx="336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40A4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20181129_1032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548680"/>
            <a:ext cx="336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40A4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20181129_12473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3861048"/>
            <a:ext cx="336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40A4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та\фон презент\11385044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381328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u="sng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u="sng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 этап – реализация  проекта</a:t>
            </a:r>
            <a:br>
              <a:rPr lang="ru-RU" sz="32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Познавательная деятельность: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Познавательные беседы 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Знакомство с жизнью и бытом предков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Презентация «История куклы» , «Путешествие в прошлое куклы».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Исследование куклы. Знакомство с тканью.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Речевое развитие.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Чтение русских народных сказок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-Чтение стихотворений,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 кукле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Рассматривание книг, иллюстраций, фотографий с народными куклами –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Составление описательных и творческих рассказов «Моя любимая игрушка»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Художественно-эстетическая деятельность: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Рисование «Матрёшка», «Кукла».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Лепка «Любимая игрушка».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Знакомство с процессом изготовления кукол (Зайчик на пальчик)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Социально-коммуникативное развитие: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Сюжетно-ролевые игры «Семья», «Детский сад».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Игры-инсценировки по стихотворениям о кукле (укладывание спать, кормление )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Дидактическая игра «Одень куклу»  «Что из чего». «Юный модельер»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Физическое развитие: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Пальчиковые игры «Жили были в домике»,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матрёшиной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подружки»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ad690f7f0cc26f254375266b5b6c9443.jpg"/>
          <p:cNvPicPr>
            <a:picLocks noChangeAspect="1"/>
          </p:cNvPicPr>
          <p:nvPr/>
        </p:nvPicPr>
        <p:blipFill>
          <a:blip r:embed="rId3" cstate="print"/>
          <a:srcRect l="13423" r="16777"/>
          <a:stretch>
            <a:fillRect/>
          </a:stretch>
        </p:blipFill>
        <p:spPr>
          <a:xfrm>
            <a:off x="7271792" y="4005064"/>
            <a:ext cx="1872208" cy="26578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та\фон презент\11385044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0181017_103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336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40A4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20181017_1029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188640"/>
            <a:ext cx="336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40A4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20181017_1026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952200" y="3488960"/>
            <a:ext cx="336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40A4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20181017_10255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-240488" y="3632976"/>
            <a:ext cx="336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40A4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20181016_12080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43808" y="4338000"/>
            <a:ext cx="336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40A4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20180927_0912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43808" y="1844824"/>
            <a:ext cx="336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40A4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та\фон презент\11385044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62474"/>
          </a:xfrm>
        </p:spPr>
        <p:txBody>
          <a:bodyPr>
            <a:noAutofit/>
          </a:bodyPr>
          <a:lstStyle/>
          <a:p>
            <a:endParaRPr lang="ru-RU" sz="8000" dirty="0">
              <a:solidFill>
                <a:srgbClr val="E40A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124744"/>
            <a:ext cx="835292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0181129_1011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336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40A4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20181129_1626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332656"/>
            <a:ext cx="336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40A4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20181127_0910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-96472" y="3416952"/>
            <a:ext cx="336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40A4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20181129_1011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2855856" y="3488960"/>
            <a:ext cx="336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40A4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20181108_16434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5808184" y="3488960"/>
            <a:ext cx="336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40A4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та\фон презент\11385044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20181120_0759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40488" y="608640"/>
            <a:ext cx="336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40A4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20181120_0744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228224" y="4077032"/>
            <a:ext cx="288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40A4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20181115_1658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952200" y="608640"/>
            <a:ext cx="336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40A4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20181115_16313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395576" y="4149040"/>
            <a:ext cx="288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40A4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20181120_08013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3203888" y="692656"/>
            <a:ext cx="288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40A4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20181017_10242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2927864" y="3704984"/>
            <a:ext cx="336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40A4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та\фон презент\11385044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0181017_1739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32656"/>
            <a:ext cx="336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40A4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20181017_1655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592160" y="3704984"/>
            <a:ext cx="336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40A4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20181017_1655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263568" y="3704984"/>
            <a:ext cx="336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40A4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20181017_1714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332656"/>
            <a:ext cx="336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40A4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572de324891d9.jpg"/>
          <p:cNvPicPr>
            <a:picLocks noChangeAspect="1"/>
          </p:cNvPicPr>
          <p:nvPr/>
        </p:nvPicPr>
        <p:blipFill>
          <a:blip r:embed="rId7" cstate="print"/>
          <a:srcRect l="17859" r="14276" b="5704"/>
          <a:stretch>
            <a:fillRect/>
          </a:stretch>
        </p:blipFill>
        <p:spPr>
          <a:xfrm>
            <a:off x="3851920" y="3356992"/>
            <a:ext cx="1368152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та\фон презент\11385044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 descr="20181016_1204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4000" y="3501008"/>
            <a:ext cx="336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40A4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20181016_1159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01008"/>
            <a:ext cx="336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40A4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303-472.jpg"/>
          <p:cNvPicPr>
            <a:picLocks noChangeAspect="1"/>
          </p:cNvPicPr>
          <p:nvPr/>
        </p:nvPicPr>
        <p:blipFill>
          <a:blip r:embed="rId5" cstate="print"/>
          <a:srcRect l="21773" r="23935"/>
          <a:stretch>
            <a:fillRect/>
          </a:stretch>
        </p:blipFill>
        <p:spPr>
          <a:xfrm>
            <a:off x="5292080" y="908720"/>
            <a:ext cx="1368152" cy="2520000"/>
          </a:xfrm>
          <a:prstGeom prst="rect">
            <a:avLst/>
          </a:prstGeom>
        </p:spPr>
      </p:pic>
      <p:pic>
        <p:nvPicPr>
          <p:cNvPr id="9" name="Рисунок 8" descr="20181130_10364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3131880" y="4149040"/>
            <a:ext cx="288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40A4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20181203_102128.jpg"/>
          <p:cNvPicPr>
            <a:picLocks noChangeAspect="1"/>
          </p:cNvPicPr>
          <p:nvPr/>
        </p:nvPicPr>
        <p:blipFill>
          <a:blip r:embed="rId7" cstate="print"/>
          <a:srcRect t="9532" r="2591" b="4744"/>
          <a:stretch>
            <a:fillRect/>
          </a:stretch>
        </p:blipFill>
        <p:spPr>
          <a:xfrm rot="5400000">
            <a:off x="2791516" y="744988"/>
            <a:ext cx="3272936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40A4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20181203_10051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-108480" y="692656"/>
            <a:ext cx="288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40A4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20181203_10055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5400000">
            <a:off x="6444248" y="692656"/>
            <a:ext cx="288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40A4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та\фон презент\11385044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3этап – заключительный этап  проекта</a:t>
            </a:r>
            <a:br>
              <a:rPr lang="ru-RU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8" name="Picture 2" descr="C:\Users\Book\Desktop\10180584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698000"/>
            <a:ext cx="2543670" cy="2160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95536" y="908720"/>
            <a:ext cx="8352928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проекта.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Оформление выставки «Куклы своими руками»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мини-музея «Куклы прошлого столетия»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музыкального мероприятия «Бал кукол»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мастер-класса с родителями «Чудо своими руками»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устойчивого интереса к куклам;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Проявление доброты, заботы, бережного отношения к куклам;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речевой активность детей в разных видах деятельности;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Знание детьми сюжетно-ролевых игр с куклами;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Родители: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Обогащение родительского опыта приемами взаимодействия и сотрудничества с ребенком в семье;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компетентности родителей при выборе игрушки.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знаний и интереса к кукле, развитие способов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взаимодействия с куклой, </a:t>
            </a:r>
          </a:p>
          <a:p>
            <a:r>
              <a:rPr lang="ru-RU" sz="2800" dirty="0" smtClean="0"/>
              <a:t> 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та\фон презент\11385044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124744"/>
            <a:ext cx="835292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-20181101-WA000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07704" y="260648"/>
            <a:ext cx="491258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40A4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IMG-20181101-WA0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356992"/>
            <a:ext cx="2430000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40A4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IMG-20181101-WA00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3284984"/>
            <a:ext cx="2430000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40A4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8cee38131e3ca06470a19468d192a2f1.jpg"/>
          <p:cNvPicPr>
            <a:picLocks noChangeAspect="1"/>
          </p:cNvPicPr>
          <p:nvPr/>
        </p:nvPicPr>
        <p:blipFill>
          <a:blip r:embed="rId6" cstate="print"/>
          <a:srcRect l="17859" t="5715" r="21420" b="11419"/>
          <a:stretch>
            <a:fillRect/>
          </a:stretch>
        </p:blipFill>
        <p:spPr>
          <a:xfrm>
            <a:off x="323528" y="836712"/>
            <a:ext cx="1224136" cy="2088232"/>
          </a:xfrm>
          <a:prstGeom prst="rect">
            <a:avLst/>
          </a:prstGeom>
        </p:spPr>
      </p:pic>
      <p:pic>
        <p:nvPicPr>
          <p:cNvPr id="13" name="Рисунок 12" descr="в648_мила_весна_4.jpg"/>
          <p:cNvPicPr>
            <a:picLocks noChangeAspect="1"/>
          </p:cNvPicPr>
          <p:nvPr/>
        </p:nvPicPr>
        <p:blipFill>
          <a:blip r:embed="rId7" cstate="print"/>
          <a:srcRect l="11656" r="14523" b="5704"/>
          <a:stretch>
            <a:fillRect/>
          </a:stretch>
        </p:blipFill>
        <p:spPr>
          <a:xfrm>
            <a:off x="7164288" y="620688"/>
            <a:ext cx="1368152" cy="2376264"/>
          </a:xfrm>
          <a:prstGeom prst="rect">
            <a:avLst/>
          </a:prstGeom>
        </p:spPr>
      </p:pic>
      <p:pic>
        <p:nvPicPr>
          <p:cNvPr id="14" name="Рисунок 13" descr="1512088274.jpg"/>
          <p:cNvPicPr>
            <a:picLocks noChangeAspect="1"/>
          </p:cNvPicPr>
          <p:nvPr/>
        </p:nvPicPr>
        <p:blipFill>
          <a:blip r:embed="rId8" cstate="print"/>
          <a:srcRect l="20002" r="19991"/>
          <a:stretch>
            <a:fillRect/>
          </a:stretch>
        </p:blipFill>
        <p:spPr>
          <a:xfrm>
            <a:off x="3779912" y="4077072"/>
            <a:ext cx="1512168" cy="2520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та\фон презент\11385044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Выставка</a:t>
            </a:r>
            <a:endParaRPr lang="ru-RU" b="1" u="sng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124744"/>
            <a:ext cx="835292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20181108_094859.jpg"/>
          <p:cNvPicPr>
            <a:picLocks noChangeAspect="1"/>
          </p:cNvPicPr>
          <p:nvPr/>
        </p:nvPicPr>
        <p:blipFill>
          <a:blip r:embed="rId3" cstate="print"/>
          <a:srcRect l="16002"/>
          <a:stretch>
            <a:fillRect/>
          </a:stretch>
        </p:blipFill>
        <p:spPr>
          <a:xfrm rot="5400000">
            <a:off x="1914993" y="1549504"/>
            <a:ext cx="5241487" cy="46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40A4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 flipH="1">
            <a:off x="8686800" y="1600200"/>
            <a:ext cx="205680" cy="3600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" name="Рисунок 11" descr="25316.970.jpg"/>
          <p:cNvPicPr>
            <a:picLocks noChangeAspect="1"/>
          </p:cNvPicPr>
          <p:nvPr/>
        </p:nvPicPr>
        <p:blipFill>
          <a:blip r:embed="rId4" cstate="print"/>
          <a:srcRect l="21431" r="21420"/>
          <a:stretch>
            <a:fillRect/>
          </a:stretch>
        </p:blipFill>
        <p:spPr>
          <a:xfrm>
            <a:off x="683568" y="3933056"/>
            <a:ext cx="1152128" cy="2520000"/>
          </a:xfrm>
          <a:prstGeom prst="rect">
            <a:avLst/>
          </a:prstGeom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5" cstate="print"/>
          <a:srcRect l="9714" r="15785"/>
          <a:stretch>
            <a:fillRect/>
          </a:stretch>
        </p:blipFill>
        <p:spPr bwMode="auto">
          <a:xfrm>
            <a:off x="7272337" y="4725144"/>
            <a:ext cx="1871663" cy="18796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та\фон презент\11385044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09320"/>
          </a:xfrm>
        </p:spPr>
        <p:txBody>
          <a:bodyPr>
            <a:normAutofit/>
          </a:bodyPr>
          <a:lstStyle/>
          <a:p>
            <a:endPara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88641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u="sng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br>
              <a:rPr lang="ru-RU" sz="2800" b="1" u="sng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Показать многообразный и неповторимый мир кукол</a:t>
            </a:r>
            <a:r>
              <a:rPr lang="ru-RU" sz="2800" dirty="0" smtClean="0">
                <a:latin typeface="Georgia" pitchFamily="18" charset="0"/>
              </a:rPr>
              <a:t>,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развивать познавательную и творческую активность.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204864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u="sng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br>
              <a:rPr lang="ru-RU" sz="2800" b="1" u="sng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и обогащать знания детей о разнообразии кукольного мира, о материалах из которых сделаны куклы;</a:t>
            </a:r>
          </a:p>
          <a:p>
            <a:pPr lvl="0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 интерес к истории возникновения куклы;</a:t>
            </a:r>
          </a:p>
          <a:p>
            <a:pPr lvl="0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Учить изготавливать некоторые виды кукол самостоятельно и с помощью родителей и педагогов, используя различные материалы;</a:t>
            </a:r>
          </a:p>
          <a:p>
            <a:pPr lvl="0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Сравнить современные куклы и куклы прошлых лет.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та\фон презент\11385044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62474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E40A4D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8000" dirty="0">
              <a:solidFill>
                <a:srgbClr val="E40A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124744"/>
            <a:ext cx="835292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0181129_1247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645024"/>
            <a:ext cx="336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40A4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20181203_142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717032"/>
            <a:ext cx="336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40A4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та\фон презент\11385044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Автор: воспитатель 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Зарывных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Оксана Михайловна.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 проекта: информационно-творческий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Длительность проекта: сентябрь, октябрь.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Проекта: дети , родители ,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педагог, музыкальный руководитель.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b2378143.jpg"/>
          <p:cNvPicPr>
            <a:picLocks noChangeAspect="1"/>
          </p:cNvPicPr>
          <p:nvPr/>
        </p:nvPicPr>
        <p:blipFill>
          <a:blip r:embed="rId3" cstate="print"/>
          <a:srcRect l="24993" t="6790" r="21452" b="10343"/>
          <a:stretch>
            <a:fillRect/>
          </a:stretch>
        </p:blipFill>
        <p:spPr>
          <a:xfrm>
            <a:off x="323528" y="4769768"/>
            <a:ext cx="1080120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та\фон презент\11385044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09320"/>
          </a:xfrm>
        </p:spPr>
        <p:txBody>
          <a:bodyPr>
            <a:normAutofit fontScale="90000"/>
          </a:bodyPr>
          <a:lstStyle/>
          <a:p>
            <a:r>
              <a:rPr lang="ru-RU" sz="3600" b="1" u="sng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800" b="1" u="sng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Пожалуй, самая главная игрушка для детей всех возрастов — это кукла.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куклы дети играли всегда, причем не только девочки, но и мальчики. Разнообразие кукол столь велико, что его трудно привести в какую-то систему, дать классификацию или типологию кукольного мира. Куклы отличаются по материалу и сложности изготовления, по внешнему виду и своей роли в игре. Куклы могут быть сделаны из самого разного материала. Они бывают тряпичными, пластмассовыми, фарфоровыми, резиновыми, деревянными, пластиковыми и пр. Бывают разного размера — от крохотных пупсиков до огромных "девиц", ростом с 5-летнего ребенка. Куклы могут изображать людей всех возрастов: младенцы, малыши, дети-дошкольники. И, наконец, они могут различаться по характеру, что собственно и определяет суть игры и роль самой куклы в этой игре. Кукла по сути своей — отражение образа человека. Для каждого ребенка она является той игрушкой, которая больше всего вызывает и оживляет представление о его собственной человеческой сущности. Играя с куклами, ребенок включается в мир людей: в игре он отражает свой опыт, в особенности то, что его волнует, воспроизводит действия знакомых людей или сказочных персонажей, вкладывает в уста куклы, свои слова, мысли, переживания, через куклу в душу и в сознание ребенка проникают представления о человеке — красивом и некрасивом, хорошем и плохом, добром 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злом.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та\фон презент\11385044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24136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Планируемый результат.</a:t>
            </a:r>
            <a:br>
              <a:rPr lang="ru-RU" sz="3200" b="1" u="sng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340768"/>
            <a:ext cx="77768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Создание мини-музея кукол в </a:t>
            </a:r>
            <a:r>
              <a:rPr lang="ru-RU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группе «Куклы прошлого столетия».</a:t>
            </a:r>
            <a:endParaRPr lang="ru-RU" sz="3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Альбом «Куклы </a:t>
            </a:r>
            <a:r>
              <a:rPr lang="ru-RU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прошлых лет».</a:t>
            </a:r>
            <a:endParaRPr lang="ru-RU" sz="3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Презентация проекта для педагогов и </a:t>
            </a:r>
            <a:r>
              <a:rPr lang="ru-RU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родителей </a:t>
            </a:r>
            <a:r>
              <a:rPr lang="ru-RU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 сайте детского сада.</a:t>
            </a:r>
          </a:p>
          <a:p>
            <a:r>
              <a:rPr lang="ru-RU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Итоговое музыкальное развлечение «Кукольный бал».</a:t>
            </a:r>
          </a:p>
        </p:txBody>
      </p:sp>
      <p:pic>
        <p:nvPicPr>
          <p:cNvPr id="5" name="Рисунок 4" descr="1023469230.jpg"/>
          <p:cNvPicPr>
            <a:picLocks noChangeAspect="1"/>
          </p:cNvPicPr>
          <p:nvPr/>
        </p:nvPicPr>
        <p:blipFill>
          <a:blip r:embed="rId3" cstate="print"/>
          <a:srcRect l="18457"/>
          <a:stretch>
            <a:fillRect/>
          </a:stretch>
        </p:blipFill>
        <p:spPr>
          <a:xfrm>
            <a:off x="7235184" y="2924944"/>
            <a:ext cx="1908816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та\фон презент\11385044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24136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Интеграция образовательных областей в ходе реализации проекта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340768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547664" y="1458000"/>
          <a:ext cx="6096000" cy="54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та\фон презент\11385044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904656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br>
              <a:rPr lang="ru-RU" sz="3200" b="1" u="sng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u="sng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 этап – разработка  проекта</a:t>
            </a:r>
            <a:r>
              <a:rPr lang="ru-RU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dirty="0" smtClean="0">
                <a:solidFill>
                  <a:srgbClr val="C14FA9"/>
                </a:solidFill>
                <a:latin typeface="Times New Roman" pitchFamily="18" charset="0"/>
                <a:cs typeface="Times New Roman" pitchFamily="18" charset="0"/>
              </a:rPr>
              <a:t>Используется опрос, консультации для родителей, рассказ педагога .</a:t>
            </a:r>
            <a:br>
              <a:rPr lang="ru-RU" sz="3200" dirty="0" smtClean="0">
                <a:solidFill>
                  <a:srgbClr val="C14FA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 этап - реализация проекта</a:t>
            </a:r>
            <a:r>
              <a:rPr lang="ru-RU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dirty="0" smtClean="0">
                <a:solidFill>
                  <a:srgbClr val="C14FA9"/>
                </a:solidFill>
                <a:latin typeface="Times New Roman" pitchFamily="18" charset="0"/>
                <a:cs typeface="Times New Roman" pitchFamily="18" charset="0"/>
              </a:rPr>
              <a:t>Основной этап реализации проекта</a:t>
            </a:r>
            <a:br>
              <a:rPr lang="ru-RU" sz="3200" dirty="0" smtClean="0">
                <a:solidFill>
                  <a:srgbClr val="C14FA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 этап – заключительный этап проекта</a:t>
            </a:r>
            <a:r>
              <a:rPr lang="ru-RU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14FA9"/>
                </a:solidFill>
                <a:latin typeface="Times New Roman" pitchFamily="18" charset="0"/>
                <a:cs typeface="Times New Roman" pitchFamily="18" charset="0"/>
              </a:rPr>
              <a:t>    Итоги реализации проекта</a:t>
            </a:r>
            <a:r>
              <a:rPr lang="ru-RU" sz="3200" dirty="0" smtClean="0">
                <a:solidFill>
                  <a:srgbClr val="C14FA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rgbClr val="C14FA9"/>
                </a:solidFill>
                <a:latin typeface="Arial" pitchFamily="34" charset="0"/>
                <a:cs typeface="Arial" pitchFamily="34" charset="0"/>
              </a:rPr>
            </a:b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та\фон презент\11385044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904656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u="sng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u="sng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 этап – разработка  проекта</a:t>
            </a:r>
            <a:r>
              <a:rPr lang="ru-RU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/>
              <a:t> 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информационного и наглядного материала  для  родителей.</a:t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Родительская встреча « Всё о проекте»</a:t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Беседы с детьми,</a:t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Создание альбома «Куклы прошлых лет»</a:t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Составление плана основного этапа проекта</a:t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Составление плана НОД в соответствии с планом проекта</a:t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Разработка итогового мероприятия</a:t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та\фон презент\11385044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904656"/>
          </a:xfrm>
        </p:spPr>
        <p:txBody>
          <a:bodyPr>
            <a:normAutofit/>
          </a:bodyPr>
          <a:lstStyle/>
          <a:p>
            <a:pPr algn="l"/>
            <a:r>
              <a:rPr lang="ru-RU" sz="3200" b="1" u="sng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u="sng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180927_0903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024208" y="824664"/>
            <a:ext cx="336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40A4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-20181018-WA0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60648"/>
            <a:ext cx="2520000" cy="33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40A4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20181120_143347.jpg"/>
          <p:cNvPicPr>
            <a:picLocks noChangeAspect="1"/>
          </p:cNvPicPr>
          <p:nvPr/>
        </p:nvPicPr>
        <p:blipFill>
          <a:blip r:embed="rId5" cstate="print"/>
          <a:srcRect l="27502" t="6654" r="12492" b="3336"/>
          <a:stretch>
            <a:fillRect/>
          </a:stretch>
        </p:blipFill>
        <p:spPr>
          <a:xfrm rot="5400000">
            <a:off x="647564" y="4041068"/>
            <a:ext cx="1728192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40A4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20181120_143343.jpg"/>
          <p:cNvPicPr>
            <a:picLocks noChangeAspect="1"/>
          </p:cNvPicPr>
          <p:nvPr/>
        </p:nvPicPr>
        <p:blipFill>
          <a:blip r:embed="rId6" cstate="print"/>
          <a:srcRect l="15000" t="13322" r="37495" b="16670"/>
          <a:stretch>
            <a:fillRect/>
          </a:stretch>
        </p:blipFill>
        <p:spPr>
          <a:xfrm rot="5400000">
            <a:off x="3923928" y="5229200"/>
            <a:ext cx="1368152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40A4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20181120_143350.jpg"/>
          <p:cNvPicPr>
            <a:picLocks noChangeAspect="1"/>
          </p:cNvPicPr>
          <p:nvPr/>
        </p:nvPicPr>
        <p:blipFill>
          <a:blip r:embed="rId7" cstate="print"/>
          <a:srcRect l="27502" t="6654" r="12492"/>
          <a:stretch>
            <a:fillRect/>
          </a:stretch>
        </p:blipFill>
        <p:spPr>
          <a:xfrm rot="5400000">
            <a:off x="7020292" y="4077052"/>
            <a:ext cx="1728192" cy="201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40A4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20181017_102503.jpg"/>
          <p:cNvPicPr>
            <a:picLocks noChangeAspect="1"/>
          </p:cNvPicPr>
          <p:nvPr/>
        </p:nvPicPr>
        <p:blipFill>
          <a:blip r:embed="rId8" cstate="print"/>
          <a:srcRect t="6790" b="16058"/>
          <a:stretch>
            <a:fillRect/>
          </a:stretch>
        </p:blipFill>
        <p:spPr>
          <a:xfrm>
            <a:off x="2915816" y="404664"/>
            <a:ext cx="3360000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40A4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20181120_143420.jpg"/>
          <p:cNvPicPr>
            <a:picLocks noChangeAspect="1"/>
          </p:cNvPicPr>
          <p:nvPr/>
        </p:nvPicPr>
        <p:blipFill>
          <a:blip r:embed="rId9" cstate="print"/>
          <a:srcRect l="25359"/>
          <a:stretch>
            <a:fillRect/>
          </a:stretch>
        </p:blipFill>
        <p:spPr>
          <a:xfrm rot="5400000">
            <a:off x="3281880" y="2558880"/>
            <a:ext cx="2507952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40A4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89</Words>
  <Application>Microsoft Office PowerPoint</Application>
  <PresentationFormat>Экран (4:3)</PresentationFormat>
  <Paragraphs>54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Муниципальное автономное дошкольное образовательное учреждение  - детский сад № 197 </vt:lpstr>
      <vt:lpstr>Слайд 2</vt:lpstr>
      <vt:lpstr> Автор: воспитатель  Зарывных Оксана Михайловна. Вид проекта: информационно-творческий Длительность проекта: сентябрь, октябрь. Участники Проекта: дети , родители , педагог, музыкальный руководитель. </vt:lpstr>
      <vt:lpstr>Актуальность  Пожалуй, самая главная игрушка для детей всех возрастов — это кукла. В куклы дети играли всегда, причем не только девочки, но и мальчики. Разнообразие кукол столь велико, что его трудно привести в какую-то систему, дать классификацию или типологию кукольного мира. Куклы отличаются по материалу и сложности изготовления, по внешнему виду и своей роли в игре. Куклы могут быть сделаны из самого разного материала. Они бывают тряпичными, пластмассовыми, фарфоровыми, резиновыми, деревянными, пластиковыми и пр. Бывают разного размера — от крохотных пупсиков до огромных "девиц", ростом с 5-летнего ребенка. Куклы могут изображать людей всех возрастов: младенцы, малыши, дети-дошкольники. И, наконец, они могут различаться по характеру, что собственно и определяет суть игры и роль самой куклы в этой игре. Кукла по сути своей — отражение образа человека. Для каждого ребенка она является той игрушкой, которая больше всего вызывает и оживляет представление о его собственной человеческой сущности. Играя с куклами, ребенок включается в мир людей: в игре он отражает свой опыт, в особенности то, что его волнует, воспроизводит действия знакомых людей или сказочных персонажей, вкладывает в уста куклы, свои слова, мысли, переживания, через куклу в душу и в сознание ребенка проникают представления о человеке — красивом и некрасивом, хорошем и плохом, добром и злом. </vt:lpstr>
      <vt:lpstr>Планируемый результат. </vt:lpstr>
      <vt:lpstr>Интеграция образовательных областей в ходе реализации проекта</vt:lpstr>
      <vt:lpstr>Этапы реализации проекта  1 этап – разработка  проекта    Используется опрос, консультации для родителей, рассказ педагога . 2 этап - реализация проекта    Основной этап реализации проекта 3 этап – заключительный этап проекта     Итоги реализации проекта </vt:lpstr>
      <vt:lpstr> 1 этап – разработка  проекта  Подготовка информационного и наглядного материала  для  родителей. Родительская встреча « Всё о проекте»  Беседы с детьми,  Создание альбома «Куклы прошлых лет»  Составление плана основного этапа проекта  Составление плана НОД в соответствии с планом проекта  Разработка итогового мероприятия </vt:lpstr>
      <vt:lpstr> </vt:lpstr>
      <vt:lpstr>Слайд 10</vt:lpstr>
      <vt:lpstr> 2 этап – реализация  проекта Познавательная деятельность: Познавательные беседы ,  Знакомство с жизнью и бытом предков  - Презентация «История куклы» , «Путешествие в прошлое куклы». - Исследование куклы. Знакомство с тканью.  . Речевое развитие. - Чтение русских народных сказок  -Чтение стихотворений, потешек о кукле - Рассматривание книг, иллюстраций, фотографий с народными куклами – - Составление описательных и творческих рассказов «Моя любимая игрушка» Художественно-эстетическая деятельность: - Рисование «Матрёшка», «Кукла». - Лепка «Любимая игрушка». Знакомство с процессом изготовления кукол (Зайчик на пальчик) Социально-коммуникативное развитие: - Сюжетно-ролевые игры «Семья», «Детский сад». Игры-инсценировки по стихотворениям о кукле (укладывание спать, кормление ) Дидактическая игра «Одень куклу»  «Что из чего». «Юный модельер»  Физическое развитие:  Пальчиковые игры «Жили были в домике»,  «У матрёшиной подружки»   </vt:lpstr>
      <vt:lpstr>Слайд 12</vt:lpstr>
      <vt:lpstr>Слайд 13</vt:lpstr>
      <vt:lpstr>Слайд 14</vt:lpstr>
      <vt:lpstr>Слайд 15</vt:lpstr>
      <vt:lpstr>Слайд 16</vt:lpstr>
      <vt:lpstr>3этап – заключительный этап  проекта </vt:lpstr>
      <vt:lpstr>Слайд 18</vt:lpstr>
      <vt:lpstr>Выставка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 - детский сад № 197 </dc:title>
  <dc:creator>Laptop C850</dc:creator>
  <cp:lastModifiedBy>Laptop C850</cp:lastModifiedBy>
  <cp:revision>46</cp:revision>
  <dcterms:created xsi:type="dcterms:W3CDTF">2018-11-18T03:58:59Z</dcterms:created>
  <dcterms:modified xsi:type="dcterms:W3CDTF">2018-12-03T09:38:01Z</dcterms:modified>
</cp:coreProperties>
</file>