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9" r:id="rId3"/>
    <p:sldId id="268" r:id="rId4"/>
    <p:sldId id="267" r:id="rId5"/>
    <p:sldId id="266" r:id="rId6"/>
    <p:sldId id="265" r:id="rId7"/>
    <p:sldId id="264" r:id="rId8"/>
    <p:sldId id="261" r:id="rId9"/>
    <p:sldId id="260" r:id="rId10"/>
    <p:sldId id="259" r:id="rId11"/>
    <p:sldId id="257" r:id="rId12"/>
    <p:sldId id="274" r:id="rId13"/>
    <p:sldId id="270" r:id="rId14"/>
    <p:sldId id="284" r:id="rId15"/>
    <p:sldId id="285" r:id="rId16"/>
    <p:sldId id="276" r:id="rId17"/>
    <p:sldId id="277" r:id="rId18"/>
    <p:sldId id="278" r:id="rId19"/>
    <p:sldId id="273" r:id="rId20"/>
    <p:sldId id="272" r:id="rId21"/>
    <p:sldId id="271" r:id="rId22"/>
    <p:sldId id="280" r:id="rId23"/>
    <p:sldId id="279" r:id="rId24"/>
    <p:sldId id="275" r:id="rId25"/>
    <p:sldId id="282" r:id="rId26"/>
    <p:sldId id="281" r:id="rId27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374" autoAdjust="0"/>
  </p:normalViewPr>
  <p:slideViewPr>
    <p:cSldViewPr snapToGrid="0">
      <p:cViewPr varScale="1">
        <p:scale>
          <a:sx n="84" d="100"/>
          <a:sy n="84" d="100"/>
        </p:scale>
        <p:origin x="15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notesMaster" Target="notesMasters/notesMaster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1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CD48E-C68B-4F23-9D19-7FA6B1EB06CC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1241425"/>
            <a:ext cx="5967413" cy="3357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4"/>
            <a:ext cx="5408930" cy="391486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3664"/>
            <a:ext cx="2929837" cy="498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4"/>
            <a:ext cx="2929837" cy="498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C697D-90F9-420A-92D7-83DB5CE595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129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679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 данный</a:t>
            </a:r>
            <a:r>
              <a:rPr lang="ru-RU" baseline="0" dirty="0"/>
              <a:t> момент законодательство РФ не предусматривает отказ от использования либо ограничения использования  пластиковых материалов. Главное внимание сосредоточено на проблеме переработки отходов.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8890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 слайде представлено нормативное регулирование</a:t>
            </a:r>
            <a:r>
              <a:rPr lang="ru-RU" baseline="0" dirty="0"/>
              <a:t> вопроса обращения с отходами в РФ</a:t>
            </a:r>
            <a:endParaRPr lang="ru-RU" dirty="0"/>
          </a:p>
          <a:p>
            <a:r>
              <a:rPr lang="ru-RU" dirty="0"/>
              <a:t>Под утилизацией отходов понимается их использование для производства товаров (продукции), выполнения работ, оказания услуг, включая повторное применение отходов, в том числе повторное применение отходов по прямому назначению (</a:t>
            </a:r>
            <a:r>
              <a:rPr lang="ru-RU" b="1" dirty="0" err="1"/>
              <a:t>рециклинг</a:t>
            </a:r>
            <a:r>
              <a:rPr lang="ru-RU" dirty="0"/>
              <a:t>), их возврат в производственный цикл после соответствующей подготовки (</a:t>
            </a:r>
            <a:r>
              <a:rPr lang="ru-RU" b="1" dirty="0"/>
              <a:t>регенерация</a:t>
            </a:r>
            <a:r>
              <a:rPr lang="ru-RU" dirty="0"/>
              <a:t>), извлечение полезных компонентов для их повторного применения (</a:t>
            </a:r>
            <a:r>
              <a:rPr lang="ru-RU" b="1" dirty="0"/>
              <a:t>рекуперация</a:t>
            </a:r>
            <a:r>
              <a:rPr lang="ru-RU" dirty="0"/>
              <a:t>), а также использование твердых коммунальных отходов в качестве возобновляемого источника энергии (вторичных энергетических ресурсов) (ст. 1 Закона об отходах).</a:t>
            </a:r>
          </a:p>
          <a:p>
            <a:endParaRPr lang="ru-RU" dirty="0"/>
          </a:p>
          <a:p>
            <a:r>
              <a:rPr lang="ru-RU" dirty="0"/>
              <a:t>Распоряжением Правительства утвержден перечень товаров, подлежащих утилизации после утраты ими потребительских свойств, а также перечень упаковки товаров, подлежащей утилизации после утраты ею потребительских свойств. Распоряжение содержит достаточно</a:t>
            </a:r>
            <a:r>
              <a:rPr lang="ru-RU" baseline="0" dirty="0"/>
              <a:t> большой перечень товаров, подлежащих утилизации, а также видов упаковки. </a:t>
            </a:r>
            <a:r>
              <a:rPr lang="ru-RU" b="1" i="0" baseline="0" dirty="0"/>
              <a:t>Например, пластмассовая, полиэтиленовая упаковка. </a:t>
            </a:r>
            <a:endParaRPr lang="ru-RU" b="1" i="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610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 слайде представлено нормативное регулирование обращения с отходами на территории Свердловской области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038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Далее</a:t>
            </a:r>
            <a:r>
              <a:rPr lang="ru-RU" baseline="0" dirty="0"/>
              <a:t> в презентации рассмотрим, какими возможностями по раздельному сбору мусора могут воспользоваться жители Свердловской области.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5898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Сортировка мусора важна с целью последующей</a:t>
            </a:r>
            <a:r>
              <a:rPr lang="ru-RU" baseline="0" dirty="0"/>
              <a:t> переработки.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5246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Из правильно отсортированного и переработанного мусора можно создать новые вещи.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6441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Например, международной организацией «Гринпис» создана электронная карта пунктов приема вторичного сырья</a:t>
            </a:r>
            <a:r>
              <a:rPr lang="ru-RU" baseline="0" dirty="0"/>
              <a:t> с целью его последующей переработки. </a:t>
            </a:r>
          </a:p>
          <a:p>
            <a:r>
              <a:rPr lang="ru-RU" dirty="0"/>
              <a:t>Главная цель карты — помочь быстро сориентироваться и найти нужные объекты.  Всего в России 13 558 пунктов раздельного сбора мусора, из них 4 626 находятся в Москве и 1 728 в Петербурге. </a:t>
            </a:r>
          </a:p>
          <a:p>
            <a:r>
              <a:rPr lang="ru-RU" dirty="0"/>
              <a:t>Все точки сбора мусора обозначены на карте. Прямо на главной странице можно выбрать, что именно вы хотите сдать на переработку: пластик, стекло, металл, упаковку, батарейки, лампочки, что-либо еще. Если выбрать две фракции, будут видны пункты, в которых принимают обе. В описании каждой конкретной точки указано, какие именно виды мусора принимают на переработку неподалеку от вас.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2236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4571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3512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ru-RU" dirty="0"/>
              <a:t>Обязанность по созданию и содержанию мест (площадок) накопления ТКО, включая обслуживание и очистку мусоропроводов, мусороприемных камер, в том числе по выкату контейнеров из мусороприемных камер до мест накопления ТКО, контейнерных площадок, расположенных на земельных участках, входящих в общедомовое имущество, возлагается на следующих лиц:</a:t>
            </a:r>
          </a:p>
          <a:p>
            <a:pPr marL="0" indent="0">
              <a:buFontTx/>
              <a:buNone/>
            </a:pPr>
            <a:r>
              <a:rPr lang="ru-RU" dirty="0"/>
              <a:t>- собственников земельных участков, на которых расположены места (площадки) накопления ТКО, </a:t>
            </a:r>
          </a:p>
          <a:p>
            <a:pPr marL="0" indent="0">
              <a:buFontTx/>
              <a:buNone/>
            </a:pPr>
            <a:r>
              <a:rPr lang="ru-RU" dirty="0"/>
              <a:t>- органы местного самоуправления, создавшие места (площадки) накопления ТКО в соответствии с действующим законодательством, </a:t>
            </a:r>
          </a:p>
          <a:p>
            <a:pPr marL="0" indent="0">
              <a:buFontTx/>
              <a:buNone/>
            </a:pPr>
            <a:r>
              <a:rPr lang="ru-RU" dirty="0"/>
              <a:t>- лиц, осуществляющих управление МКД, в том числе самих собственников, если они осуществляют непосредственное управление МКД. </a:t>
            </a:r>
          </a:p>
          <a:p>
            <a:pPr marL="0" indent="0">
              <a:buFontTx/>
              <a:buNone/>
            </a:pPr>
            <a:r>
              <a:rPr lang="ru-RU" dirty="0"/>
              <a:t>Согласно действующему законодательству, </a:t>
            </a:r>
            <a:r>
              <a:rPr lang="ru-RU" b="1" dirty="0"/>
              <a:t>региональный оператор несет ответственность за обращение с ТКО </a:t>
            </a:r>
            <a:r>
              <a:rPr lang="ru-RU" dirty="0"/>
              <a:t>с момента погрузки таких отходов в мусоровоз. При этом погрузка ТКО включает в себя уборку мест погрузки ТКО, под которой понимаются действия по подбору оброненных (просыпавшихся и др.) при погрузке ТКО и перемещению их в мусоровоз. Таким образом, действия по подбору оброненных (просыпавшихся и др.) при погрузке ТКО и перемещению их в мусоровоз, является обязанностью регионального оператора.</a:t>
            </a:r>
          </a:p>
          <a:p>
            <a:pPr marL="0" indent="0">
              <a:buFontTx/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666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15 марта каждого года отмечается Всемирный день прав потребителей. Международная организация потребителей (CI) объявила, что девизом Всемирного дня прав потребителей в 2021 году является «Борьба с загрязнением пластиковыми материалами» («</a:t>
            </a:r>
            <a:r>
              <a:rPr lang="ru-RU" dirty="0" err="1"/>
              <a:t>Tackling</a:t>
            </a:r>
            <a:r>
              <a:rPr lang="ru-RU" dirty="0"/>
              <a:t> </a:t>
            </a:r>
            <a:r>
              <a:rPr lang="ru-RU" dirty="0" err="1"/>
              <a:t>Plastic</a:t>
            </a:r>
            <a:r>
              <a:rPr lang="ru-RU" dirty="0"/>
              <a:t> </a:t>
            </a:r>
            <a:r>
              <a:rPr lang="ru-RU" dirty="0" err="1"/>
              <a:t>Pollution</a:t>
            </a:r>
            <a:r>
              <a:rPr lang="ru-RU" dirty="0"/>
              <a:t>»).</a:t>
            </a:r>
          </a:p>
          <a:p>
            <a:r>
              <a:rPr lang="ru-RU" dirty="0"/>
              <a:t>Борьба с загрязнением пластиком - это глобальная проблема, требующая скоординированных международных решений.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7898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За оказание услуги по вывозу ТКО ненадлежащего качества</a:t>
            </a:r>
            <a:r>
              <a:rPr lang="ru-RU" baseline="0" dirty="0"/>
              <a:t> установлено </a:t>
            </a:r>
            <a:r>
              <a:rPr lang="ru-RU" dirty="0"/>
              <a:t>уменьшение платы : за каждые 24 часа отклонения суммарно в течение расчетного месяца оплата снижается на 3,3 % начисленной оплаты.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6399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/>
              <a:t>Ответственность за ненадлежащее оборудование, содержание контейнерных площадок </a:t>
            </a:r>
          </a:p>
          <a:p>
            <a:r>
              <a:rPr lang="ru-RU" dirty="0"/>
              <a:t>Требования обустройства контейнерных площадок установлены СанПиН 2.1.2.2645-10 «Требования к условиям проживания в жилых зданиях и помещениях», согласно которому для установки контейнеров должна быть оборудована специальная площадка с бетонным или асфальтовым покрытием, ограниченная бордюром и зелеными насаждениями (кустарниками) по периметру и имеющая подъездной путь для автотранспорта. Размер площадок должен быть рассчитан на установку необходимого числа контейнеров, но не более 5. Расстояние от контейнеров до жилых зданий, детских игровых площадок, мест отдыха и занятий спортом должно быть не менее 20 м, но не более 100 м.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8749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1873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3942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соответствии со ст.</a:t>
            </a:r>
            <a:r>
              <a:rPr lang="ru-RU" baseline="0" dirty="0"/>
              <a:t> 10 Федерального закона от 30.03.1999 N 52-ФЗ "О санитарно-эпидемиологическом благополучии населения« граждане обязаны выполнять требования санитарного законодательства, Так, например, согласно ст. 30 ЖК РФ собственник жилого помещения обязан поддерживать данное помещение в надлежащем состоянии, не допуская бесхозяйственного обращения с ним, соблюдать права и законные интересы соседей, правила пользования жилыми помещениями, а также правила содержания общего имущества собственников помещений в многоквартирном доме.</a:t>
            </a:r>
          </a:p>
          <a:p>
            <a:endParaRPr lang="ru-RU" baseline="0" dirty="0"/>
          </a:p>
          <a:p>
            <a:endParaRPr lang="ru-RU" baseline="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0585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2085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023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1950 году население мира – 2,5 миллиарда человек – произвело 1,5 млн. тонн пластика. В 2016 году число жителей планеты превысило 7 миллиардов человек, и количество пластика достигло 300 миллионов тонн, что обернулось губительными последствиями для морских растений и животных.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«Пластиковый мусор выплескивается на пляжи Индонезии, оседает на дне Северного ледовитого океана и попадает через пищевую цепочку на наши тарелки», - сообщают специалисты Программы ООН по окружающей среде (ЮНЕП).</a:t>
            </a:r>
          </a:p>
          <a:p>
            <a:r>
              <a:rPr lang="ru-RU" dirty="0"/>
              <a:t>Как заявил в интервью Службе новостей ООН пресс-секретарь ЮНЕП </a:t>
            </a:r>
            <a:r>
              <a:rPr lang="ru-RU" dirty="0" err="1"/>
              <a:t>Петтер</a:t>
            </a:r>
            <a:r>
              <a:rPr lang="ru-RU" dirty="0"/>
              <a:t> </a:t>
            </a:r>
            <a:r>
              <a:rPr lang="ru-RU" dirty="0" err="1"/>
              <a:t>Малвик</a:t>
            </a:r>
            <a:r>
              <a:rPr lang="ru-RU" dirty="0"/>
              <a:t>, «по некоторым оценкам, к середине столетия 99 процентов морских птиц, так или иначе, поглотят какое-то количество пластика».</a:t>
            </a:r>
          </a:p>
          <a:p>
            <a:r>
              <a:rPr lang="ru-RU" dirty="0"/>
              <a:t> </a:t>
            </a:r>
          </a:p>
          <a:p>
            <a:r>
              <a:rPr lang="ru-RU" dirty="0"/>
              <a:t>с сайта </a:t>
            </a:r>
            <a:r>
              <a:rPr lang="en-US" dirty="0"/>
              <a:t>https://news.un.org/ru/story/2017/06/1305751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66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 неутешительным прогнозам, к 2050 году в мировом океане будет больше пластика, чем рыбы. По данным названного отчета 100 000 морских млекопитающих и черепах и 1 миллион морских птиц погибают каждый год от загрязнения морской среды пластиком, которого ежегодно в воды мирового океана попадает около 8 миллионов тонн. </a:t>
            </a:r>
          </a:p>
          <a:p>
            <a:r>
              <a:rPr lang="ru-RU" b="1" dirty="0"/>
              <a:t>Большое тихоокеанское мусорное пятно — это крупнейшая зона накопления пластмассы в океанских водах. </a:t>
            </a:r>
          </a:p>
          <a:p>
            <a:r>
              <a:rPr lang="ru-RU" b="1" dirty="0"/>
              <a:t>Имеются сведения  о том, что площадь мусорного пятна равна 1,6 млн км², то есть оно вместило бы три Франции или два Техаса. Большое тихоокеанское мусорное пятно хранит в себе 1,8 трлн кусков пластика весом 80 000 тонн. 92% отходов представлено крупными кусками: бутылками, банками, пакетами и пр., и только 8% — маленькими частицами размером менее 5 мм. </a:t>
            </a:r>
          </a:p>
          <a:p>
            <a:r>
              <a:rPr lang="ru-RU" b="0" dirty="0"/>
              <a:t>Международная организация </a:t>
            </a:r>
            <a:r>
              <a:rPr lang="ru-RU" b="0" dirty="0" err="1"/>
              <a:t>LADbible</a:t>
            </a:r>
            <a:r>
              <a:rPr lang="ru-RU" b="0" dirty="0"/>
              <a:t> запустила кампанию, которая призывает ООН признать «мусорный континент» настоящим государством. По замыслу организаторов, может быть, масштабная акция поможет привлечь внимание к катастрофическому положению планеты.</a:t>
            </a:r>
          </a:p>
          <a:p>
            <a:r>
              <a:rPr lang="ru-RU" b="0" dirty="0"/>
              <a:t>С сайта </a:t>
            </a:r>
            <a:r>
              <a:rPr lang="en-US" b="0" dirty="0"/>
              <a:t>https://www.ladbiblegroup.com/casestudy/trash-isles/</a:t>
            </a:r>
            <a:endParaRPr lang="ru-RU" b="0" dirty="0"/>
          </a:p>
          <a:p>
            <a:endParaRPr lang="ru-RU" b="0" dirty="0"/>
          </a:p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217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232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 С 2021 года в Евросоюзе под окончательный запрет попадут одноразовая посуда, одноразовые столовые приборы, ватные палочки, пластиковые крепления для воздушных шаров, трубочки-соломинки для напитков. Отдельные виды изделий из пластика придется помечать специальной маркировкой. Так, влажные салфетки, одноразовые санитарные полотенца, фильтры для сигарет и стаканчики необходимо будет помечать специальной маркировкой, предупреждающей о вреде экологии. Также, в соответствие с законом, производители товаров из пластика будут обязаны возмещать ущерб, причиненный окружающей среде из-за их продукции. Например, в Чехии с 01.07.2021 будет запрещено полностью производство и использование утвари из пластика. </a:t>
            </a:r>
          </a:p>
          <a:p>
            <a:r>
              <a:rPr lang="ru-RU" dirty="0"/>
              <a:t>Также планируется сократить потребление полиэтиленовых пакетов, предлагаемых в супермаркетах.  Евросоюз поставил своей целью к 2029 перерабатывать до 90% пластиковых бутылок. К 2025 году доля вторичного сырья при их производстве должна быть доведена до 25%, а к 2030 году — до 30%. Отходы табачных изделий (сигаретные фильтры) будут сокращены к 2025 году на 50%, а к 2030 — на 80%.</a:t>
            </a:r>
          </a:p>
          <a:p>
            <a:r>
              <a:rPr lang="ru-RU" dirty="0"/>
              <a:t>В Германии пометка PFAND на пластиковой бутылке означает, что в стоимость включен залог за тару. Вернуть его можно, сдав бутылку в пункте приема.</a:t>
            </a:r>
          </a:p>
          <a:p>
            <a:r>
              <a:rPr lang="en-US" dirty="0"/>
              <a:t>https://tass.ru/obschestvo/6266494</a:t>
            </a:r>
            <a:r>
              <a:rPr lang="ru-RU" dirty="0"/>
              <a:t>,  </a:t>
            </a:r>
            <a:r>
              <a:rPr lang="en-US" dirty="0"/>
              <a:t>https://ria.ru/20181022/1530789121.html 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219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 1 января 2021 года в торговых центрах, супермаркетах, аптеках и книжных магазинах Китая запрещено использование пакетов из разлагаемого и </a:t>
            </a:r>
            <a:r>
              <a:rPr lang="ru-RU" dirty="0" err="1"/>
              <a:t>неразлагаемого</a:t>
            </a:r>
            <a:r>
              <a:rPr lang="ru-RU" dirty="0"/>
              <a:t> пластика. </a:t>
            </a:r>
          </a:p>
          <a:p>
            <a:r>
              <a:rPr lang="ru-RU" dirty="0" err="1"/>
              <a:t>Неразлагаемые</a:t>
            </a:r>
            <a:r>
              <a:rPr lang="ru-RU" dirty="0"/>
              <a:t> пластиковые пакеты постепенно будет запрещено использовать для доставки продуктов, а в ресторанах и кафе не будут продавать напитки с одноразовыми трубочками и пластиковую посуду. </a:t>
            </a:r>
          </a:p>
          <a:p>
            <a:r>
              <a:rPr lang="ru-RU" dirty="0"/>
              <a:t>В 2021 году в Китае также прекратят новое производство и продажу одноразовой посуды из пенопласта, ватных палочек с пластиковым стержнем и некоторых видов бытовой химии. </a:t>
            </a:r>
          </a:p>
          <a:p>
            <a:r>
              <a:rPr lang="ru-RU" dirty="0"/>
              <a:t>Подробная</a:t>
            </a:r>
            <a:r>
              <a:rPr lang="ru-RU" baseline="0" dirty="0"/>
              <a:t> информация представлена на сайте </a:t>
            </a:r>
            <a:r>
              <a:rPr lang="en-US" baseline="0" dirty="0"/>
              <a:t>https://www.interfax.ru/world/691843</a:t>
            </a:r>
            <a:endParaRPr lang="ru-RU" baseline="0" dirty="0"/>
          </a:p>
          <a:p>
            <a:r>
              <a:rPr lang="ru-RU" dirty="0"/>
              <a:t>Правительство Таиланда планирует поэтапно отказаться от четырех видов одноразового пластика, в связи с чем с 2021 года в стране запрещены производство и продажа одноразовых </a:t>
            </a:r>
            <a:r>
              <a:rPr lang="ru-RU" dirty="0" err="1"/>
              <a:t>оксоразлагаемых</a:t>
            </a:r>
            <a:r>
              <a:rPr lang="ru-RU" dirty="0"/>
              <a:t> пакетов, пластиковых </a:t>
            </a:r>
            <a:r>
              <a:rPr lang="ru-RU" dirty="0" err="1"/>
              <a:t>микрогранул</a:t>
            </a:r>
            <a:r>
              <a:rPr lang="ru-RU" dirty="0"/>
              <a:t> и колпачков. С 2022 года запрет распространят на пластиковые стаканчики, полиэтиленовые пакеты, трубочки для напитков и </a:t>
            </a:r>
            <a:r>
              <a:rPr lang="ru-RU" dirty="0" err="1"/>
              <a:t>пенополистироловые</a:t>
            </a:r>
            <a:r>
              <a:rPr lang="ru-RU" dirty="0"/>
              <a:t> пищевые контейнеры.</a:t>
            </a:r>
          </a:p>
          <a:p>
            <a:endParaRPr lang="ru-RU" dirty="0"/>
          </a:p>
          <a:p>
            <a:r>
              <a:rPr lang="ru-RU" dirty="0"/>
              <a:t>https://coconuts.co/bangkok/news/thailand-to-ban-single-use-plastics-in-2021/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877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720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793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AD9B-320B-455C-A4D4-6790D8C4259A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7166-8F0D-4A8C-A6D8-719D41D27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786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AD9B-320B-455C-A4D4-6790D8C4259A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7166-8F0D-4A8C-A6D8-719D41D27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980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AD9B-320B-455C-A4D4-6790D8C4259A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7166-8F0D-4A8C-A6D8-719D41D27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012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AD9B-320B-455C-A4D4-6790D8C4259A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7166-8F0D-4A8C-A6D8-719D41D27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265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AD9B-320B-455C-A4D4-6790D8C4259A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7166-8F0D-4A8C-A6D8-719D41D27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902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AD9B-320B-455C-A4D4-6790D8C4259A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7166-8F0D-4A8C-A6D8-719D41D27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247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AD9B-320B-455C-A4D4-6790D8C4259A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7166-8F0D-4A8C-A6D8-719D41D27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581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AD9B-320B-455C-A4D4-6790D8C4259A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7166-8F0D-4A8C-A6D8-719D41D27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897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AD9B-320B-455C-A4D4-6790D8C4259A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7166-8F0D-4A8C-A6D8-719D41D27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002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AD9B-320B-455C-A4D4-6790D8C4259A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7166-8F0D-4A8C-A6D8-719D41D27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763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AD9B-320B-455C-A4D4-6790D8C4259A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7166-8F0D-4A8C-A6D8-719D41D27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141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9AD9B-320B-455C-A4D4-6790D8C4259A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57166-8F0D-4A8C-A6D8-719D41D27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66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1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1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1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1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1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1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1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1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nergy.midural.ru/" TargetMode="External" /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1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1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notesSlide" Target="../notesSlides/notesSlide22.xml" /><Relationship Id="rId1" Type="http://schemas.openxmlformats.org/officeDocument/2006/relationships/slideLayout" Target="../slideLayouts/slideLayout1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notesSlide" Target="../notesSlides/notesSlide23.xml" /><Relationship Id="rId1" Type="http://schemas.openxmlformats.org/officeDocument/2006/relationships/slideLayout" Target="../slideLayouts/slideLayout1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notesSlide" Target="../notesSlides/notesSlide24.xml" /><Relationship Id="rId1" Type="http://schemas.openxmlformats.org/officeDocument/2006/relationships/slideLayout" Target="../slideLayouts/slideLayout1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notesSlide" Target="../notesSlides/notesSlide25.xml" /><Relationship Id="rId1" Type="http://schemas.openxmlformats.org/officeDocument/2006/relationships/slideLayout" Target="../slideLayouts/slideLayout1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notesSlide" Target="../notesSlides/notesSlide26.xml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ia.ru/20181022/1530789121.html" TargetMode="External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6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.xml" /><Relationship Id="rId4" Type="http://schemas.openxmlformats.org/officeDocument/2006/relationships/hyperlink" Target="https://ecologyofrussia.ru/" TargetMode="Externa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38300" y="4470718"/>
            <a:ext cx="9144000" cy="1655762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Борьба с загрязнением пластиковыми материалами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77413" y="5840190"/>
            <a:ext cx="10392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Управление Роспотребнадзора по Свердловской области, </a:t>
            </a:r>
          </a:p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ФБУЗ «Центр гигиены и эпидемиологии по Свердловской области», 2021 г.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230" y="200025"/>
            <a:ext cx="7216140" cy="406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702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50" y="525780"/>
            <a:ext cx="11098530" cy="5783580"/>
          </a:xfrm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chemeClr val="accent6">
                    <a:lumMod val="50000"/>
                  </a:schemeClr>
                </a:solidFill>
              </a:rPr>
              <a:t>Одной из </a:t>
            </a:r>
            <a:r>
              <a:rPr lang="ru-RU" sz="3000" b="1" dirty="0">
                <a:solidFill>
                  <a:srgbClr val="FF0000"/>
                </a:solidFill>
              </a:rPr>
              <a:t>целей</a:t>
            </a:r>
            <a:r>
              <a:rPr lang="ru-RU" sz="3000" b="1" dirty="0">
                <a:solidFill>
                  <a:schemeClr val="accent6">
                    <a:lumMod val="50000"/>
                  </a:schemeClr>
                </a:solidFill>
              </a:rPr>
              <a:t>  Национального проекта «Экология» является</a:t>
            </a:r>
          </a:p>
          <a:p>
            <a:r>
              <a:rPr lang="ru-RU" sz="3000" dirty="0"/>
              <a:t>эффективное обращение с отходами производства и потребления, включая ликвидацию всех выявленных на 1 января 2018 г. несанкционированных свалок в границах городов.</a:t>
            </a:r>
          </a:p>
          <a:p>
            <a:r>
              <a:rPr lang="ru-RU" sz="3000" b="1" dirty="0">
                <a:solidFill>
                  <a:srgbClr val="FF0000"/>
                </a:solidFill>
              </a:rPr>
              <a:t>Задачами</a:t>
            </a:r>
            <a:r>
              <a:rPr lang="ru-RU" sz="3000" b="1" dirty="0"/>
              <a:t> национального проекта являются, в том числе, </a:t>
            </a:r>
          </a:p>
          <a:p>
            <a:pPr marL="457200" indent="-457200">
              <a:buFontTx/>
              <a:buChar char="-"/>
            </a:pPr>
            <a:r>
              <a:rPr lang="ru-RU" sz="3000" dirty="0"/>
              <a:t>формирование системы обращения с твёрдыми коммунальными отходами, включая:</a:t>
            </a:r>
          </a:p>
          <a:p>
            <a:pPr marL="457200" indent="-457200">
              <a:buFontTx/>
              <a:buChar char="-"/>
            </a:pPr>
            <a:r>
              <a:rPr lang="ru-RU" sz="3000" dirty="0"/>
              <a:t>ликвидацию свалок и рекультивацию территорий, на которых они размещены, </a:t>
            </a:r>
          </a:p>
          <a:p>
            <a:pPr marL="457200" indent="-457200">
              <a:buFontTx/>
              <a:buChar char="-"/>
            </a:pPr>
            <a:r>
              <a:rPr lang="ru-RU" sz="3000" dirty="0"/>
              <a:t>создание условий для вторичной переработки всех запрещённых к захоронению отходов производства и потребления.</a:t>
            </a:r>
          </a:p>
          <a:p>
            <a:pPr marL="457200" indent="-457200">
              <a:buFontTx/>
              <a:buChar char="-"/>
            </a:pP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997820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2450" y="857249"/>
            <a:ext cx="10328910" cy="4087713"/>
          </a:xfrm>
        </p:spPr>
        <p:txBody>
          <a:bodyPr>
            <a:noAutofit/>
          </a:bodyPr>
          <a:lstStyle/>
          <a:p>
            <a:endParaRPr lang="ru-RU" sz="3200" dirty="0"/>
          </a:p>
          <a:p>
            <a:r>
              <a:rPr lang="ru-RU" sz="3200" dirty="0"/>
              <a:t>Федеральный закон от 24.06.1998 N 89-ФЗ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"Об отходах производства и потребления«</a:t>
            </a:r>
          </a:p>
          <a:p>
            <a:endParaRPr lang="ru-RU" sz="3200" dirty="0"/>
          </a:p>
          <a:p>
            <a:r>
              <a:rPr lang="ru-RU" sz="3200" dirty="0"/>
              <a:t>Распоряжение Правительства РФ от 31.12.2020 N 3721-р</a:t>
            </a:r>
          </a:p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«Об утверждении перечней товаров, упаковки товаров, подлежащих утилизации после утраты ими потребительских свойств»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15340" y="4944963"/>
            <a:ext cx="62826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Настоящее распоряжение вступает в силу с 1 января 2021 г. и действует до 1 января 2022 г.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433" y="4367006"/>
            <a:ext cx="2498193" cy="24909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5890" y="457200"/>
            <a:ext cx="9178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Нормативное регулирование обращения с ТКО</a:t>
            </a:r>
          </a:p>
        </p:txBody>
      </p:sp>
    </p:spTree>
    <p:extLst>
      <p:ext uri="{BB962C8B-B14F-4D97-AF65-F5344CB8AC3E}">
        <p14:creationId xmlns:p14="http://schemas.microsoft.com/office/powerpoint/2010/main" val="3650533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4420" y="137160"/>
            <a:ext cx="104355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Законодательство Свердловской области </a:t>
            </a:r>
          </a:p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об обращении с отходами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64920" y="1547455"/>
            <a:ext cx="1024509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Областной закон от 19.12.1997 N 77-ОЗ </a:t>
            </a:r>
            <a:r>
              <a:rPr lang="ru-RU" sz="3200" dirty="0"/>
              <a:t>"Об отходах производства и потребления"</a:t>
            </a:r>
          </a:p>
          <a:p>
            <a:endParaRPr lang="ru-RU" sz="3200" dirty="0"/>
          </a:p>
          <a:p>
            <a:r>
              <a:rPr lang="ru-RU" sz="3200" b="1" dirty="0"/>
              <a:t>Постановление Правительства Свердловской области от 21.12.2017 N 971-ПП </a:t>
            </a:r>
            <a:r>
              <a:rPr lang="ru-RU" sz="3200" dirty="0"/>
              <a:t>«Об утверждении Порядка разработки, утверждения и реализации региональной программы в сфере обращения с отходами производства и потребления на территории Свердловской области, в том числе с твердыми коммунальными отходами»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402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182" y="1901593"/>
            <a:ext cx="7125868" cy="40088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48690" y="525780"/>
            <a:ext cx="105498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Важное значение при обращении с отходами, в том числе для их переработки,  имеет вопрос раздельного сбора мусора </a:t>
            </a:r>
          </a:p>
        </p:txBody>
      </p:sp>
    </p:spTree>
    <p:extLst>
      <p:ext uri="{BB962C8B-B14F-4D97-AF65-F5344CB8AC3E}">
        <p14:creationId xmlns:p14="http://schemas.microsoft.com/office/powerpoint/2010/main" val="84044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" y="0"/>
            <a:ext cx="11089363" cy="658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480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0499"/>
            <a:ext cx="11430000" cy="654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069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58007" y="146804"/>
            <a:ext cx="858170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san_francisco_textregular"/>
              </a:rPr>
              <a:t>Recyclemap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san_francisco_textregular"/>
              </a:rPr>
              <a:t> – карта раздельного сбора мусора</a:t>
            </a:r>
          </a:p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san_francisco_textregular"/>
              </a:rPr>
              <a:t>https://recyclemap.ru/ekaterinburg</a:t>
            </a:r>
            <a:endParaRPr lang="ru-RU" sz="2800" b="1" i="0" dirty="0">
              <a:solidFill>
                <a:schemeClr val="accent6">
                  <a:lumMod val="50000"/>
                </a:schemeClr>
              </a:solidFill>
              <a:effectLst/>
              <a:latin typeface="san_francisco_textregular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100911"/>
            <a:ext cx="11521440" cy="560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427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" y="3412063"/>
            <a:ext cx="696087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Так, в контейнеры для отсортированного мусора попадет то, что может обрести вторую жизнь, — это стекло, включая разбитое, металл, например, жестяные или алюминиевые банки, пластик, в том числе полиэтилен и пищевая пленка, а также макулатура.</a:t>
            </a:r>
          </a:p>
        </p:txBody>
      </p:sp>
      <p:pic>
        <p:nvPicPr>
          <p:cNvPr id="2050" name="Picture 2" descr="https://sab-ekb.ru/wp-content/uploads/2020/07/qNjg7SSgnlU-1024x1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240" y="3074670"/>
            <a:ext cx="4354831" cy="378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4830" y="344508"/>
            <a:ext cx="1063371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 2020 г. в г. Екатеринбурге ООО ЕМУП «Спецавтобаза»  начало </a:t>
            </a:r>
            <a:r>
              <a:rPr lang="ru-RU" sz="2800" b="1" dirty="0">
                <a:solidFill>
                  <a:srgbClr val="FF0000"/>
                </a:solidFill>
              </a:rPr>
              <a:t>пилотный проект по раздельному сбору отходов. </a:t>
            </a:r>
            <a:r>
              <a:rPr lang="ru-RU" sz="2800" dirty="0"/>
              <a:t>На каждой «пилотной» площадке запланировано установление двух видов контейнеров (сортируемые и не сортируемые отходы). Они будут промаркированы наклейками, где также будет рассказываться, какой тип отходов нужно складывать в тот или иной бак.</a:t>
            </a:r>
          </a:p>
        </p:txBody>
      </p:sp>
    </p:spTree>
    <p:extLst>
      <p:ext uri="{BB962C8B-B14F-4D97-AF65-F5344CB8AC3E}">
        <p14:creationId xmlns:p14="http://schemas.microsoft.com/office/powerpoint/2010/main" val="1607103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550" y="674370"/>
            <a:ext cx="10424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/>
              <a:t>Аналогичный проект по раздельному сбору мусора реализуется с 2020 г. в г. Первоуральске ООО ТБО «</a:t>
            </a:r>
            <a:r>
              <a:rPr lang="ru-RU" sz="2800" dirty="0" err="1"/>
              <a:t>Экосервис</a:t>
            </a:r>
            <a:r>
              <a:rPr lang="ru-RU" sz="2800" dirty="0"/>
              <a:t>»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317" y="1817370"/>
            <a:ext cx="9308783" cy="495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891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91540" y="108585"/>
            <a:ext cx="1093851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Региональные операторы по обращению с ТКО в Свердловской области:</a:t>
            </a:r>
          </a:p>
          <a:p>
            <a:endParaRPr lang="ru-RU" sz="2400" dirty="0"/>
          </a:p>
          <a:p>
            <a:r>
              <a:rPr lang="ru-RU" sz="2400" b="1" dirty="0"/>
              <a:t>в Северном административно-производственном объединении (АПО-1) </a:t>
            </a:r>
            <a:r>
              <a:rPr lang="ru-RU" sz="2400" dirty="0"/>
              <a:t>-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ООО «Компания «РИФЕЙ» </a:t>
            </a:r>
            <a:r>
              <a:rPr lang="ru-RU" sz="2400" dirty="0"/>
              <a:t>(622001, г. Нижний Тагил, </a:t>
            </a:r>
            <a:r>
              <a:rPr lang="ru-RU" sz="2400" dirty="0" err="1"/>
              <a:t>Черноисточинский</a:t>
            </a:r>
            <a:endParaRPr lang="ru-RU" sz="2400" dirty="0"/>
          </a:p>
          <a:p>
            <a:r>
              <a:rPr lang="ru-RU" sz="2400" dirty="0"/>
              <a:t>тракт, д. 14, помещение 17, тел. (3435) 36-33-77); «горячая линия» 8-800-250-60-06;</a:t>
            </a:r>
          </a:p>
          <a:p>
            <a:endParaRPr lang="ru-RU" sz="2400" dirty="0"/>
          </a:p>
          <a:p>
            <a:r>
              <a:rPr lang="ru-RU" sz="2400" b="1" dirty="0"/>
              <a:t>в Западном административно-производственном объединении (АПО-2) с центром в г. Первоуральск </a:t>
            </a:r>
            <a:r>
              <a:rPr lang="ru-RU" sz="2400" dirty="0"/>
              <a:t>–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ООО «ТБО «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Экосервис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» </a:t>
            </a:r>
            <a:r>
              <a:rPr lang="ru-RU" sz="2400" dirty="0"/>
              <a:t>(г. Первоуральск, пер. Школьный, д.2, тел. (3439) 622-422); «горячая линия» – 8-800-100-89-54;</a:t>
            </a:r>
          </a:p>
          <a:p>
            <a:endParaRPr lang="ru-RU" sz="2400" dirty="0"/>
          </a:p>
          <a:p>
            <a:r>
              <a:rPr lang="ru-RU" sz="2400" b="1" dirty="0"/>
              <a:t>в Восточном административно-производственном объединении (АПО-3) с центром в г. Екатеринбург –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ЕМУП «Специализированная автобаза»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/>
              <a:t>(г. Екатеринбург, ул. Посадская, д. 3, тел. (343) 233-60-70); «горячая линия» - 8-800-775-00-96.</a:t>
            </a:r>
          </a:p>
          <a:p>
            <a:endParaRPr lang="ru-RU" sz="2400" dirty="0"/>
          </a:p>
          <a:p>
            <a:r>
              <a:rPr lang="ru-RU" sz="2200" dirty="0"/>
              <a:t>Подробная информация по зонам деятельности региональных операторов - </a:t>
            </a:r>
            <a:r>
              <a:rPr lang="ru-RU" sz="2200" dirty="0">
                <a:hlinkClick r:id="rId3"/>
              </a:rPr>
              <a:t>http://energy.midural.ru</a:t>
            </a:r>
            <a:r>
              <a:rPr lang="ru-RU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165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6733" y="510967"/>
            <a:ext cx="97852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Всемирный день прав потребителей 15 марта 2021 г.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236146"/>
            <a:ext cx="6096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Международной Федерацией потребительских организаций  </a:t>
            </a:r>
          </a:p>
          <a:p>
            <a:pPr algn="ctr"/>
            <a:r>
              <a:rPr lang="ru-RU" sz="3200" b="1" dirty="0" err="1">
                <a:solidFill>
                  <a:schemeClr val="tx1"/>
                </a:solidFill>
              </a:rPr>
              <a:t>Consumers</a:t>
            </a:r>
            <a:r>
              <a:rPr lang="ru-RU" sz="3200" b="1" dirty="0">
                <a:solidFill>
                  <a:schemeClr val="tx1"/>
                </a:solidFill>
              </a:rPr>
              <a:t> </a:t>
            </a:r>
            <a:r>
              <a:rPr lang="ru-RU" sz="3200" b="1" dirty="0" err="1">
                <a:solidFill>
                  <a:schemeClr val="tx1"/>
                </a:solidFill>
              </a:rPr>
              <a:t>International</a:t>
            </a:r>
            <a:r>
              <a:rPr lang="ru-RU" sz="3200" b="1" dirty="0">
                <a:solidFill>
                  <a:schemeClr val="tx1"/>
                </a:solidFill>
              </a:rPr>
              <a:t> (CI) объявлен девиз Всемирного дня прав потребителей: </a:t>
            </a:r>
          </a:p>
          <a:p>
            <a:pPr algn="ctr"/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«Борьба с загрязнением пластиковыми материалами» («</a:t>
            </a:r>
            <a:r>
              <a:rPr lang="ru-RU" sz="32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Tackling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Plastic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Pollution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»).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330" y="3252082"/>
            <a:ext cx="5316959" cy="349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4098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4370" y="1356420"/>
            <a:ext cx="109270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- в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холодное</a:t>
            </a:r>
            <a:r>
              <a:rPr lang="ru-RU" sz="2800" dirty="0"/>
              <a:t> время года (при среднесуточной температуре + 5°C и ниже) - не реже одного раза в трое суток;</a:t>
            </a:r>
          </a:p>
          <a:p>
            <a:r>
              <a:rPr lang="ru-RU" sz="2800" dirty="0"/>
              <a:t>- в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теплое</a:t>
            </a:r>
            <a:r>
              <a:rPr lang="ru-RU" sz="2800" dirty="0"/>
              <a:t> время (при среднесуточной температуре свыше +5°C) -  ежедневно.</a:t>
            </a:r>
          </a:p>
          <a:p>
            <a:endParaRPr lang="ru-RU" sz="2800" dirty="0"/>
          </a:p>
          <a:p>
            <a:pPr indent="536575"/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Допустимое отклонение сроков:</a:t>
            </a:r>
          </a:p>
          <a:p>
            <a:pPr indent="628650"/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- в течение месяца не более 72 часов суммарно;</a:t>
            </a:r>
          </a:p>
          <a:p>
            <a:pPr indent="628650"/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- в холодное время года не более 48 часов единовременно;</a:t>
            </a:r>
          </a:p>
          <a:p>
            <a:pPr indent="628650"/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- в теплое время года не более 24 часов единовременно.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70602" y="226814"/>
            <a:ext cx="80221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340" indent="90170" algn="ctr">
              <a:spcAft>
                <a:spcPts val="0"/>
              </a:spcAft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Требования к порядку вывоза ТКО:</a:t>
            </a:r>
            <a:endParaRPr lang="ru-RU" sz="36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647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8680" y="240804"/>
            <a:ext cx="107442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Ответственность за ненадлежащее обращение с отходами</a:t>
            </a:r>
          </a:p>
          <a:p>
            <a:pPr algn="ctr"/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2200" b="1" dirty="0">
                <a:solidFill>
                  <a:srgbClr val="0070C0"/>
                </a:solidFill>
              </a:rPr>
              <a:t>Ответственность за ненадлежащее оборудование, содержание контейнерных площадок. </a:t>
            </a:r>
          </a:p>
          <a:p>
            <a:pPr algn="just"/>
            <a:r>
              <a:rPr lang="ru-RU" sz="2200" dirty="0"/>
              <a:t>Требования обустройства контейнерных площадок установлены СанПиН 2.1.2.2645-10 «Требования к условиям проживания в жилых зданиях и помещениях». </a:t>
            </a:r>
          </a:p>
          <a:p>
            <a:pPr algn="just"/>
            <a:endParaRPr lang="ru-RU" sz="2200" i="1" dirty="0"/>
          </a:p>
          <a:p>
            <a:pPr algn="just"/>
            <a:r>
              <a:rPr lang="ru-RU" sz="2200" i="1" dirty="0"/>
              <a:t>Например, для установки контейнеров должна быть оборудована специальная площадка с бетонным или асфальтовым покрытием, ограниченная бордюром и зелеными насаждениями (кустарниками) по периметру и имеющая подъездной путь для автотранспорта. </a:t>
            </a:r>
          </a:p>
          <a:p>
            <a:pPr algn="just"/>
            <a:r>
              <a:rPr lang="ru-RU" sz="2200" i="1" dirty="0"/>
              <a:t>Размер площадок должен быть рассчитан на установку необходимого числа контейнеров, но не более 5. Расстояние от контейнеров до жилых зданий, детских игровых площадок, мест отдыха и занятий спортом должно быть не менее 20 м, но не более 100 м.</a:t>
            </a:r>
          </a:p>
          <a:p>
            <a:endParaRPr lang="ru-RU" sz="2200" dirty="0"/>
          </a:p>
          <a:p>
            <a:pPr algn="ctr"/>
            <a:r>
              <a:rPr lang="ru-RU" sz="2200" dirty="0"/>
              <a:t>При нарушении данных норм лицом, осуществляющим управление МКД, наступает ответственность по 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ст. 7.22 КоАП РФ.  </a:t>
            </a:r>
          </a:p>
        </p:txBody>
      </p:sp>
    </p:spTree>
    <p:extLst>
      <p:ext uri="{BB962C8B-B14F-4D97-AF65-F5344CB8AC3E}">
        <p14:creationId xmlns:p14="http://schemas.microsoft.com/office/powerpoint/2010/main" val="4194212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" y="240804"/>
            <a:ext cx="1145286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Ответственность за ненадлежащее обращение с отходами</a:t>
            </a:r>
          </a:p>
          <a:p>
            <a:pPr algn="ctr"/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200" dirty="0"/>
              <a:t>Для привлечения исполнителя услуг к ответственности за ненадлежащее оборудование и содержание контейнерных площадок потребителю рекомендуется обратиться с жалобой в 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Департамент государственного жилищного и строительного надзора Свердловской области по адресу: 620004, г. Екатеринбург, ул. Малышева, д. 101. </a:t>
            </a:r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 жалобе необходимо приложить фото, видео доказательства нарушений.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6" name="Picture 4" descr="Народный контрол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947" y="2764572"/>
            <a:ext cx="5926773" cy="394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1887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210" y="1305253"/>
            <a:ext cx="588645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Таким нарушением может быть, например, несвоевременный вывоз мусора с контейнерной площадки. </a:t>
            </a:r>
          </a:p>
          <a:p>
            <a:endParaRPr lang="ru-RU" sz="2200" dirty="0"/>
          </a:p>
          <a:p>
            <a:r>
              <a:rPr lang="ru-RU" sz="2400" dirty="0"/>
              <a:t>В целях привлечения исполнителя к ответственности гражданину рекомендуется обратиться с письменным заявлением в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территориальный орган Управления федеральной службы по надзору в сфере защиты прав потребителей и благополучия человека по Свердловской области (Роспотребнадзор).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К жалобе необходимо приложить фото, видео доказательства нарушений. 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5111" y="2760431"/>
            <a:ext cx="5481698" cy="409756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85850" y="104924"/>
            <a:ext cx="103441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</a:rPr>
              <a:t>- </a:t>
            </a:r>
            <a:r>
              <a:rPr lang="ru-RU" sz="2400" b="1" dirty="0">
                <a:solidFill>
                  <a:srgbClr val="0070C0"/>
                </a:solidFill>
              </a:rPr>
              <a:t>Несоблюдение санитарно-эпидемиологических требований при обращении с ТКО влечет за собой наступление ответственности по ст. 6.35 КоАП РФ. </a:t>
            </a:r>
          </a:p>
        </p:txBody>
      </p:sp>
    </p:spTree>
    <p:extLst>
      <p:ext uri="{BB962C8B-B14F-4D97-AF65-F5344CB8AC3E}">
        <p14:creationId xmlns:p14="http://schemas.microsoft.com/office/powerpoint/2010/main" val="9629253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83052" y="297180"/>
            <a:ext cx="88125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Ответственность потребителя за ненадлежащее обращение с бытовыми отходами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271" y="1377315"/>
            <a:ext cx="5332095" cy="533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910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8650" y="922161"/>
            <a:ext cx="515493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Жители домов не должны допускать загрязнение общедомовых площадей, захламление собственного жилья, что приводит к ухудшению эпидемиологической обстановки у других жителей.</a:t>
            </a:r>
          </a:p>
          <a:p>
            <a:endParaRPr lang="ru-RU" sz="2400" dirty="0"/>
          </a:p>
          <a:p>
            <a:r>
              <a:rPr lang="ru-RU" sz="2400" dirty="0"/>
              <a:t>За нарушение данных требований к ним могут быть применены меры ответственности, вплоть до выселения из жилого помещения.</a:t>
            </a:r>
          </a:p>
          <a:p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В Екатеринбурге захламленные квартиры могут привести к взрыву газа -  УралПолит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630" y="91440"/>
            <a:ext cx="5253990" cy="665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266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180" y="298132"/>
            <a:ext cx="4305300" cy="435014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64280" y="4804500"/>
            <a:ext cx="54024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Спасибо за внимание!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07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9170" y="438626"/>
            <a:ext cx="99250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Пластик может быть весьма полезным материалом в повседневной жизни, однако, чрезмерное потребление и производство пластика, особенно одноразового, ведет к </a:t>
            </a:r>
            <a:r>
              <a:rPr lang="ru-RU" sz="3200" b="1" dirty="0"/>
              <a:t>глобальному кризису пластикового загрязнения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883" y="3108961"/>
            <a:ext cx="9191624" cy="374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49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41170" y="275908"/>
            <a:ext cx="7848600" cy="38703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Мусорный материк в Тихом океане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049953"/>
            <a:ext cx="8323227" cy="54635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685176" y="1227177"/>
            <a:ext cx="3110584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222222"/>
                </a:solidFill>
                <a:latin typeface="GraphikCy"/>
              </a:rPr>
              <a:t>Большое тихоокеанское мусорное пятно</a:t>
            </a:r>
            <a:r>
              <a:rPr lang="ru-RU" sz="2800" dirty="0">
                <a:solidFill>
                  <a:srgbClr val="222222"/>
                </a:solidFill>
                <a:latin typeface="GraphikCy"/>
              </a:rPr>
              <a:t> — скопление мусора, искусственного происхождения в северной части Тихого океана.</a:t>
            </a:r>
            <a:br>
              <a:rPr lang="ru-RU" sz="2800" dirty="0"/>
            </a:br>
            <a:br>
              <a:rPr lang="ru-RU" sz="2800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2884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890" y="558999"/>
            <a:ext cx="875538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ru-RU" sz="3200" b="1" i="0" dirty="0">
                <a:solidFill>
                  <a:schemeClr val="accent6">
                    <a:lumMod val="50000"/>
                  </a:schemeClr>
                </a:solidFill>
                <a:effectLst/>
                <a:latin typeface="inherit"/>
              </a:rPr>
              <a:t>Ежегодно 50 процентов производимых пластмасс составляют одноразовые пластиковые изделия.</a:t>
            </a:r>
          </a:p>
          <a:p>
            <a:pPr fontAlgn="base"/>
            <a:endParaRPr lang="ru-RU" sz="3200" b="1" i="0" dirty="0">
              <a:solidFill>
                <a:schemeClr val="accent6">
                  <a:lumMod val="50000"/>
                </a:schemeClr>
              </a:solidFill>
              <a:effectLst/>
              <a:latin typeface="inherit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3200" b="1" i="0" dirty="0">
                <a:solidFill>
                  <a:schemeClr val="accent6">
                    <a:lumMod val="50000"/>
                  </a:schemeClr>
                </a:solidFill>
                <a:effectLst/>
                <a:latin typeface="inherit"/>
              </a:rPr>
              <a:t>Половина всех пластмасс, которые когда-либо производились, была произведена за последние 15 лет.</a:t>
            </a:r>
          </a:p>
          <a:p>
            <a:pPr fontAlgn="base"/>
            <a:endParaRPr lang="ru-RU" sz="3200" b="1" i="0" dirty="0">
              <a:solidFill>
                <a:schemeClr val="accent6">
                  <a:lumMod val="50000"/>
                </a:schemeClr>
              </a:solidFill>
              <a:effectLst/>
              <a:latin typeface="inherit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3200" b="1" i="0" dirty="0">
                <a:solidFill>
                  <a:schemeClr val="accent6">
                    <a:lumMod val="50000"/>
                  </a:schemeClr>
                </a:solidFill>
                <a:effectLst/>
                <a:latin typeface="inherit"/>
              </a:rPr>
              <a:t>40 процентов производимых пластмасс упаковывается и выбрасывается после одного использования.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524" y="1833905"/>
            <a:ext cx="3790476" cy="54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04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69670" y="241618"/>
            <a:ext cx="10214610" cy="832802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accent6">
                    <a:lumMod val="75000"/>
                  </a:schemeClr>
                </a:solidFill>
              </a:rPr>
              <a:t>Международный опыт ограничений использования пластика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62940" y="1391335"/>
            <a:ext cx="79552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С 2021 года в </a:t>
            </a:r>
            <a:r>
              <a:rPr lang="ru-RU" sz="3200" b="1" dirty="0"/>
              <a:t>Евросоюзе</a:t>
            </a:r>
            <a:r>
              <a:rPr lang="ru-RU" sz="3200" dirty="0"/>
              <a:t> под запрет попадут одноразовая посуда, одноразовые столовые приборы, ватные палочки, пластиковые крепления для воздушных шаров, трубочки-соломинки для напитков. </a:t>
            </a:r>
          </a:p>
          <a:p>
            <a:endParaRPr lang="ru-RU" sz="3200" dirty="0"/>
          </a:p>
          <a:p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62940" y="3793242"/>
            <a:ext cx="725805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3000" dirty="0">
              <a:solidFill>
                <a:prstClr val="black"/>
              </a:solidFill>
            </a:endParaRPr>
          </a:p>
          <a:p>
            <a:pPr lvl="0"/>
            <a:r>
              <a:rPr lang="ru-RU" sz="3000" dirty="0">
                <a:solidFill>
                  <a:prstClr val="black"/>
                </a:solidFill>
              </a:rPr>
              <a:t>В </a:t>
            </a:r>
            <a:r>
              <a:rPr lang="ru-RU" sz="3000" b="1" dirty="0">
                <a:solidFill>
                  <a:prstClr val="black"/>
                </a:solidFill>
              </a:rPr>
              <a:t>Германии</a:t>
            </a:r>
            <a:r>
              <a:rPr lang="ru-RU" sz="3000" dirty="0">
                <a:solidFill>
                  <a:prstClr val="black"/>
                </a:solidFill>
              </a:rPr>
              <a:t> пометка PFAND на пластиковой бутылке означает, что в стоимость включен залог за тару. Вернуть его можно, сдав бутылку в пункте приема.</a:t>
            </a:r>
          </a:p>
          <a:p>
            <a:pPr lvl="0"/>
            <a:r>
              <a:rPr lang="ru-RU" sz="2800" dirty="0">
                <a:solidFill>
                  <a:prstClr val="black"/>
                </a:solidFill>
              </a:rPr>
              <a:t>  </a:t>
            </a:r>
            <a:r>
              <a:rPr lang="en-US" sz="1600" dirty="0">
                <a:solidFill>
                  <a:prstClr val="black"/>
                </a:solidFill>
                <a:hlinkClick r:id="rId3"/>
              </a:rPr>
              <a:t>https://ria.ru/20181022/1530789121.html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1026" name="Picture 2" descr="Доход для туриста. Сдаём бутылки в Германии. | МНОГОДЕТНЫЙ ТУРИСТ | Яндекс  Дзе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220" y="2011681"/>
            <a:ext cx="3573780" cy="484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38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5810" y="320040"/>
            <a:ext cx="941832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С 1 января 2021 года в торговых центрах, супермаркетах, аптеках и книжных магазинах </a:t>
            </a:r>
            <a:r>
              <a:rPr lang="ru-RU" sz="2800" b="1" dirty="0"/>
              <a:t>Китая</a:t>
            </a:r>
            <a:r>
              <a:rPr lang="ru-RU" sz="2800" dirty="0"/>
              <a:t> запрещено </a:t>
            </a:r>
            <a:r>
              <a:rPr lang="ru-RU" sz="2800" b="1" dirty="0"/>
              <a:t>использование</a:t>
            </a:r>
            <a:r>
              <a:rPr lang="ru-RU" sz="2800" dirty="0"/>
              <a:t> пакетов из разлагаемого и </a:t>
            </a:r>
            <a:r>
              <a:rPr lang="ru-RU" sz="2800" dirty="0" err="1"/>
              <a:t>неразлагаемого</a:t>
            </a:r>
            <a:r>
              <a:rPr lang="ru-RU" sz="2800" dirty="0"/>
              <a:t> пластика, </a:t>
            </a:r>
            <a:r>
              <a:rPr lang="ru-RU" sz="2800" b="1" dirty="0"/>
              <a:t>новое производство </a:t>
            </a:r>
            <a:r>
              <a:rPr lang="ru-RU" sz="2800" dirty="0"/>
              <a:t>одноразовой посуды из пенопласта, ватных палочек с пластиковым стержнем. В ресторанах и кафе постепенно будет запрещено </a:t>
            </a:r>
            <a:r>
              <a:rPr lang="ru-RU" sz="2800" b="1" dirty="0"/>
              <a:t>продавать</a:t>
            </a:r>
            <a:r>
              <a:rPr lang="ru-RU" sz="2800" dirty="0"/>
              <a:t> напитки с одноразовыми трубочками и пластиковую посуду. </a:t>
            </a:r>
          </a:p>
          <a:p>
            <a:endParaRPr lang="ru-RU" sz="2800" dirty="0"/>
          </a:p>
          <a:p>
            <a:r>
              <a:rPr lang="ru-RU" sz="2800" dirty="0"/>
              <a:t>В </a:t>
            </a:r>
            <a:r>
              <a:rPr lang="ru-RU" sz="2800" b="1" dirty="0"/>
              <a:t>Таиланде</a:t>
            </a:r>
            <a:r>
              <a:rPr lang="ru-RU" sz="2800" dirty="0"/>
              <a:t> с 2021 г. запрещены производство и продажа одноразовых </a:t>
            </a:r>
            <a:r>
              <a:rPr lang="ru-RU" sz="2800" dirty="0" err="1"/>
              <a:t>оксоразлагаемых</a:t>
            </a:r>
            <a:r>
              <a:rPr lang="ru-RU" sz="2800" dirty="0"/>
              <a:t> пакетов, пластиковых </a:t>
            </a:r>
            <a:r>
              <a:rPr lang="ru-RU" sz="2800" dirty="0" err="1"/>
              <a:t>микрогранул</a:t>
            </a:r>
            <a:r>
              <a:rPr lang="ru-RU" sz="2800" dirty="0"/>
              <a:t> и колпачков. С 2022 года запрет распространят на пластиковые стаканчики, полиэтиленовые пакеты, трубочки для напитков.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910" y="3829050"/>
            <a:ext cx="2489470" cy="292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620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72540" y="1384618"/>
            <a:ext cx="10157460" cy="1655762"/>
          </a:xfrm>
        </p:spPr>
        <p:txBody>
          <a:bodyPr>
            <a:normAutofit/>
          </a:bodyPr>
          <a:lstStyle/>
          <a:p>
            <a:r>
              <a:rPr lang="ru-RU" sz="3600" b="1" dirty="0"/>
              <a:t>Законодательное регулирование обращения </a:t>
            </a:r>
          </a:p>
          <a:p>
            <a:r>
              <a:rPr lang="ru-RU" sz="3600" b="1" dirty="0"/>
              <a:t>с отходами в РФ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270" y="2706052"/>
            <a:ext cx="4781550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97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3900" y="641668"/>
            <a:ext cx="10923270" cy="2901632"/>
          </a:xfrm>
        </p:spPr>
        <p:txBody>
          <a:bodyPr>
            <a:normAutofit fontScale="55000" lnSpcReduction="20000"/>
          </a:bodyPr>
          <a:lstStyle/>
          <a:p>
            <a:r>
              <a:rPr lang="ru-RU" sz="67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Национальный проект Экология </a:t>
            </a:r>
          </a:p>
          <a:p>
            <a:endParaRPr lang="ru-RU" sz="5100" dirty="0"/>
          </a:p>
          <a:p>
            <a:pPr algn="just"/>
            <a:r>
              <a:rPr lang="ru-RU" sz="5100" dirty="0"/>
              <a:t>"Паспорт национального проекта «Экология», утверждён президиумом Совета при Президенте РФ по стратегическому развитию и национальным проектам, протокол от 24.12.2018 N 16.</a:t>
            </a:r>
          </a:p>
          <a:p>
            <a:pPr algn="just"/>
            <a:endParaRPr lang="ru-RU" sz="5100" dirty="0"/>
          </a:p>
          <a:p>
            <a:r>
              <a:rPr lang="ru-RU" sz="5100" dirty="0"/>
              <a:t>Сроки 1 октября 2018 г. - 31 декабря 2024 г.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5725"/>
            <a:ext cx="7117080" cy="29622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14360" y="4793278"/>
            <a:ext cx="37152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Сайты в сети «Интернет»: </a:t>
            </a:r>
          </a:p>
          <a:p>
            <a:r>
              <a:rPr lang="en-US" sz="2400" dirty="0">
                <a:hlinkClick r:id="rId4"/>
              </a:rPr>
              <a:t>https://ecologyofrussia.ru/</a:t>
            </a:r>
            <a:endParaRPr lang="ru-RU" sz="2400" dirty="0"/>
          </a:p>
          <a:p>
            <a:endParaRPr lang="ru-RU" sz="2400" dirty="0"/>
          </a:p>
          <a:p>
            <a:r>
              <a:rPr lang="ru-RU" sz="2400" dirty="0" err="1"/>
              <a:t>национальныепроекты.рф</a:t>
            </a:r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591385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2681</Words>
  <Application>Microsoft Office PowerPoint</Application>
  <PresentationFormat>Широкоэкранный</PresentationFormat>
  <Paragraphs>169</Paragraphs>
  <Slides>26</Slides>
  <Notes>26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Горбунова Светлана Сергеевна</dc:creator>
  <cp:lastModifiedBy>Alina Shinkareva</cp:lastModifiedBy>
  <cp:revision>136</cp:revision>
  <cp:lastPrinted>2021-02-03T06:11:16Z</cp:lastPrinted>
  <dcterms:created xsi:type="dcterms:W3CDTF">2021-01-27T09:58:32Z</dcterms:created>
  <dcterms:modified xsi:type="dcterms:W3CDTF">2021-02-14T10:27:22Z</dcterms:modified>
</cp:coreProperties>
</file>